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6"/>
  </p:notesMasterIdLst>
  <p:handoutMasterIdLst>
    <p:handoutMasterId r:id="rId177"/>
  </p:handoutMasterIdLst>
  <p:sldIdLst>
    <p:sldId id="581" r:id="rId2"/>
    <p:sldId id="256" r:id="rId3"/>
    <p:sldId id="361" r:id="rId4"/>
    <p:sldId id="362" r:id="rId5"/>
    <p:sldId id="421" r:id="rId6"/>
    <p:sldId id="422" r:id="rId7"/>
    <p:sldId id="423" r:id="rId8"/>
    <p:sldId id="424" r:id="rId9"/>
    <p:sldId id="425" r:id="rId10"/>
    <p:sldId id="426" r:id="rId11"/>
    <p:sldId id="427" r:id="rId12"/>
    <p:sldId id="428" r:id="rId13"/>
    <p:sldId id="429" r:id="rId14"/>
    <p:sldId id="430" r:id="rId15"/>
    <p:sldId id="431" r:id="rId16"/>
    <p:sldId id="432" r:id="rId17"/>
    <p:sldId id="433" r:id="rId18"/>
    <p:sldId id="435" r:id="rId19"/>
    <p:sldId id="437" r:id="rId20"/>
    <p:sldId id="439" r:id="rId21"/>
    <p:sldId id="438" r:id="rId22"/>
    <p:sldId id="451" r:id="rId23"/>
    <p:sldId id="445" r:id="rId24"/>
    <p:sldId id="446" r:id="rId25"/>
    <p:sldId id="444" r:id="rId26"/>
    <p:sldId id="576" r:id="rId27"/>
    <p:sldId id="440" r:id="rId28"/>
    <p:sldId id="597" r:id="rId29"/>
    <p:sldId id="364" r:id="rId30"/>
    <p:sldId id="447" r:id="rId31"/>
    <p:sldId id="448" r:id="rId32"/>
    <p:sldId id="442" r:id="rId33"/>
    <p:sldId id="593" r:id="rId34"/>
    <p:sldId id="452" r:id="rId35"/>
    <p:sldId id="599" r:id="rId36"/>
    <p:sldId id="600" r:id="rId37"/>
    <p:sldId id="601" r:id="rId38"/>
    <p:sldId id="288" r:id="rId39"/>
    <p:sldId id="582" r:id="rId40"/>
    <p:sldId id="463" r:id="rId41"/>
    <p:sldId id="464" r:id="rId42"/>
    <p:sldId id="465" r:id="rId43"/>
    <p:sldId id="466" r:id="rId44"/>
    <p:sldId id="472" r:id="rId45"/>
    <p:sldId id="473" r:id="rId46"/>
    <p:sldId id="577" r:id="rId47"/>
    <p:sldId id="475" r:id="rId48"/>
    <p:sldId id="476" r:id="rId49"/>
    <p:sldId id="477" r:id="rId50"/>
    <p:sldId id="478" r:id="rId51"/>
    <p:sldId id="578" r:id="rId52"/>
    <p:sldId id="489" r:id="rId53"/>
    <p:sldId id="490" r:id="rId54"/>
    <p:sldId id="486" r:id="rId55"/>
    <p:sldId id="485" r:id="rId56"/>
    <p:sldId id="580" r:id="rId57"/>
    <p:sldId id="497" r:id="rId58"/>
    <p:sldId id="491" r:id="rId59"/>
    <p:sldId id="494" r:id="rId60"/>
    <p:sldId id="495" r:id="rId61"/>
    <p:sldId id="496" r:id="rId62"/>
    <p:sldId id="492" r:id="rId63"/>
    <p:sldId id="449" r:id="rId64"/>
    <p:sldId id="585" r:id="rId65"/>
    <p:sldId id="500" r:id="rId66"/>
    <p:sldId id="584" r:id="rId67"/>
    <p:sldId id="587" r:id="rId68"/>
    <p:sldId id="586" r:id="rId69"/>
    <p:sldId id="589" r:id="rId70"/>
    <p:sldId id="592" r:id="rId71"/>
    <p:sldId id="594" r:id="rId72"/>
    <p:sldId id="595" r:id="rId73"/>
    <p:sldId id="596" r:id="rId74"/>
    <p:sldId id="590" r:id="rId75"/>
    <p:sldId id="591" r:id="rId76"/>
    <p:sldId id="583" r:id="rId77"/>
    <p:sldId id="588" r:id="rId78"/>
    <p:sldId id="521" r:id="rId79"/>
    <p:sldId id="504" r:id="rId80"/>
    <p:sldId id="505" r:id="rId81"/>
    <p:sldId id="522" r:id="rId82"/>
    <p:sldId id="523" r:id="rId83"/>
    <p:sldId id="524" r:id="rId84"/>
    <p:sldId id="525" r:id="rId85"/>
    <p:sldId id="526" r:id="rId86"/>
    <p:sldId id="527" r:id="rId87"/>
    <p:sldId id="528" r:id="rId88"/>
    <p:sldId id="529" r:id="rId89"/>
    <p:sldId id="530" r:id="rId90"/>
    <p:sldId id="531" r:id="rId91"/>
    <p:sldId id="532" r:id="rId92"/>
    <p:sldId id="503" r:id="rId93"/>
    <p:sldId id="506" r:id="rId94"/>
    <p:sldId id="507" r:id="rId95"/>
    <p:sldId id="508" r:id="rId96"/>
    <p:sldId id="509" r:id="rId97"/>
    <p:sldId id="510" r:id="rId98"/>
    <p:sldId id="511" r:id="rId99"/>
    <p:sldId id="512" r:id="rId100"/>
    <p:sldId id="513" r:id="rId101"/>
    <p:sldId id="514" r:id="rId102"/>
    <p:sldId id="515" r:id="rId103"/>
    <p:sldId id="516" r:id="rId104"/>
    <p:sldId id="517" r:id="rId105"/>
    <p:sldId id="518" r:id="rId106"/>
    <p:sldId id="519" r:id="rId107"/>
    <p:sldId id="520" r:id="rId108"/>
    <p:sldId id="533" r:id="rId109"/>
    <p:sldId id="534" r:id="rId110"/>
    <p:sldId id="535" r:id="rId111"/>
    <p:sldId id="536" r:id="rId112"/>
    <p:sldId id="537" r:id="rId113"/>
    <p:sldId id="538" r:id="rId114"/>
    <p:sldId id="539" r:id="rId115"/>
    <p:sldId id="540" r:id="rId116"/>
    <p:sldId id="541" r:id="rId117"/>
    <p:sldId id="542" r:id="rId118"/>
    <p:sldId id="543" r:id="rId119"/>
    <p:sldId id="544" r:id="rId120"/>
    <p:sldId id="545" r:id="rId121"/>
    <p:sldId id="546" r:id="rId122"/>
    <p:sldId id="559" r:id="rId123"/>
    <p:sldId id="602" r:id="rId124"/>
    <p:sldId id="603" r:id="rId125"/>
    <p:sldId id="604" r:id="rId126"/>
    <p:sldId id="605" r:id="rId127"/>
    <p:sldId id="606" r:id="rId128"/>
    <p:sldId id="607" r:id="rId129"/>
    <p:sldId id="608"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568" r:id="rId153"/>
    <p:sldId id="569" r:id="rId154"/>
    <p:sldId id="570" r:id="rId155"/>
    <p:sldId id="348" r:id="rId156"/>
    <p:sldId id="631" r:id="rId157"/>
    <p:sldId id="632" r:id="rId158"/>
    <p:sldId id="633" r:id="rId159"/>
    <p:sldId id="634" r:id="rId160"/>
    <p:sldId id="635" r:id="rId161"/>
    <p:sldId id="636" r:id="rId162"/>
    <p:sldId id="637" r:id="rId163"/>
    <p:sldId id="638" r:id="rId164"/>
    <p:sldId id="639" r:id="rId165"/>
    <p:sldId id="640" r:id="rId166"/>
    <p:sldId id="641" r:id="rId167"/>
    <p:sldId id="642" r:id="rId168"/>
    <p:sldId id="643" r:id="rId169"/>
    <p:sldId id="644" r:id="rId170"/>
    <p:sldId id="645" r:id="rId171"/>
    <p:sldId id="646" r:id="rId172"/>
    <p:sldId id="647" r:id="rId173"/>
    <p:sldId id="648" r:id="rId174"/>
    <p:sldId id="649" r:id="rId1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132C"/>
    <a:srgbClr val="000E21"/>
    <a:srgbClr val="00B0F0"/>
    <a:srgbClr val="DB30C7"/>
    <a:srgbClr val="56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56" autoAdjust="0"/>
    <p:restoredTop sz="94660"/>
  </p:normalViewPr>
  <p:slideViewPr>
    <p:cSldViewPr snapToGrid="0">
      <p:cViewPr varScale="1">
        <p:scale>
          <a:sx n="76" d="100"/>
          <a:sy n="76" d="100"/>
        </p:scale>
        <p:origin x="58" y="336"/>
      </p:cViewPr>
      <p:guideLst/>
    </p:cSldViewPr>
  </p:slideViewPr>
  <p:notesTextViewPr>
    <p:cViewPr>
      <p:scale>
        <a:sx n="1" d="1"/>
        <a:sy n="1" d="1"/>
      </p:scale>
      <p:origin x="0" y="0"/>
    </p:cViewPr>
  </p:notesTextViewPr>
  <p:sorterViewPr>
    <p:cViewPr>
      <p:scale>
        <a:sx n="100" d="100"/>
        <a:sy n="100" d="100"/>
      </p:scale>
      <p:origin x="0" y="-9667"/>
    </p:cViewPr>
  </p:sorterViewPr>
  <p:notesViewPr>
    <p:cSldViewPr snapToGrid="0">
      <p:cViewPr varScale="1">
        <p:scale>
          <a:sx n="67" d="100"/>
          <a:sy n="67" d="100"/>
        </p:scale>
        <p:origin x="279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A7C909-16CE-4865-A94B-6B12E4980BD3}" type="datetimeFigureOut">
              <a:rPr lang="en-US" smtClean="0"/>
              <a:t>02-Apr-17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95D44C-6A06-4C64-8253-B0A8F541EB5B}" type="slidenum">
              <a:rPr lang="en-US" smtClean="0"/>
              <a:t>‹#›</a:t>
            </a:fld>
            <a:endParaRPr lang="en-US"/>
          </a:p>
        </p:txBody>
      </p:sp>
    </p:spTree>
    <p:extLst>
      <p:ext uri="{BB962C8B-B14F-4D97-AF65-F5344CB8AC3E}">
        <p14:creationId xmlns:p14="http://schemas.microsoft.com/office/powerpoint/2010/main" val="2034731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54543-A72A-437F-B570-7ADD907CB02C}" type="datetimeFigureOut">
              <a:rPr lang="en-US" smtClean="0"/>
              <a:t>02-Apr-17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D675F-1ABC-47D8-AE72-33F9F9B4E7D1}" type="slidenum">
              <a:rPr lang="en-US" smtClean="0"/>
              <a:t>‹#›</a:t>
            </a:fld>
            <a:endParaRPr lang="en-US"/>
          </a:p>
        </p:txBody>
      </p:sp>
    </p:spTree>
    <p:extLst>
      <p:ext uri="{BB962C8B-B14F-4D97-AF65-F5344CB8AC3E}">
        <p14:creationId xmlns:p14="http://schemas.microsoft.com/office/powerpoint/2010/main" val="4202560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491" y="1828800"/>
            <a:ext cx="8231744" cy="2895600"/>
          </a:xfrm>
        </p:spPr>
        <p:txBody>
          <a:bodyPr anchor="b">
            <a:normAutofit/>
          </a:bodyPr>
          <a:lstStyle>
            <a:lvl1pPr>
              <a:lnSpc>
                <a:spcPct val="80000"/>
              </a:lnSpc>
              <a:defRPr sz="6600">
                <a:solidFill>
                  <a:schemeClr val="tx1"/>
                </a:solidFill>
              </a:defRPr>
            </a:lvl1pPr>
          </a:lstStyle>
          <a:p>
            <a:r>
              <a:rPr lang="en-US"/>
              <a:t>Click to edit Master title style</a:t>
            </a:r>
            <a:endParaRPr dirty="0"/>
          </a:p>
        </p:txBody>
      </p:sp>
      <p:sp>
        <p:nvSpPr>
          <p:cNvPr id="3" name="Subtitle 2"/>
          <p:cNvSpPr>
            <a:spLocks noGrp="1"/>
          </p:cNvSpPr>
          <p:nvPr>
            <p:ph type="subTitle" idx="1"/>
          </p:nvPr>
        </p:nvSpPr>
        <p:spPr>
          <a:xfrm>
            <a:off x="1065491" y="4800600"/>
            <a:ext cx="8231744"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TextBox 3"/>
          <p:cNvSpPr txBox="1"/>
          <p:nvPr userDrawn="1"/>
        </p:nvSpPr>
        <p:spPr>
          <a:xfrm>
            <a:off x="2215198" y="821204"/>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5" name="TextBox 4"/>
          <p:cNvSpPr txBox="1"/>
          <p:nvPr userDrawn="1"/>
        </p:nvSpPr>
        <p:spPr>
          <a:xfrm>
            <a:off x="3670187" y="6019800"/>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6" name="TextBox 5"/>
          <p:cNvSpPr txBox="1"/>
          <p:nvPr userDrawn="1"/>
        </p:nvSpPr>
        <p:spPr>
          <a:xfrm>
            <a:off x="5064791" y="1979506"/>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Tree>
    <p:extLst>
      <p:ext uri="{BB962C8B-B14F-4D97-AF65-F5344CB8AC3E}">
        <p14:creationId xmlns:p14="http://schemas.microsoft.com/office/powerpoint/2010/main" val="356668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2" name="TextBox 1"/>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TextBox 2"/>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82699660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CE80C-3B02-434B-B818-81327C64DDF0}" type="slidenum">
              <a:rPr lang="en-US" smtClean="0"/>
              <a:t>‹#›</a:t>
            </a:fld>
            <a:endParaRPr lang="en-US"/>
          </a:p>
        </p:txBody>
      </p:sp>
      <p:sp>
        <p:nvSpPr>
          <p:cNvPr id="5" name="TextBox 4"/>
          <p:cNvSpPr txBox="1"/>
          <p:nvPr userDrawn="1"/>
        </p:nvSpPr>
        <p:spPr>
          <a:xfrm>
            <a:off x="8113037" y="6490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6962158" y="2331332"/>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5811279" y="40135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1873239" y="27504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403256" y="575446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4132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
        <p:nvSpPr>
          <p:cNvPr id="7" name="TextBox 6"/>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236947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491" y="5410202"/>
            <a:ext cx="8689596"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353028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5174"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06"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
        <p:nvSpPr>
          <p:cNvPr id="8" name="TextBox 7"/>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6977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809"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09"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90"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90"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CE80C-3B02-434B-B818-81327C64DDF0}" type="slidenum">
              <a:rPr lang="en-US" smtClean="0"/>
              <a:t>‹#›</a:t>
            </a:fld>
            <a:endParaRPr lang="en-US"/>
          </a:p>
        </p:txBody>
      </p:sp>
      <p:sp>
        <p:nvSpPr>
          <p:cNvPr id="10" name="TextBox 9"/>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0424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CE80C-3B02-434B-B818-81327C64DDF0}" type="slidenum">
              <a:rPr lang="en-US" smtClean="0"/>
              <a:t>‹#›</a:t>
            </a:fld>
            <a:endParaRPr lang="en-US"/>
          </a:p>
        </p:txBody>
      </p:sp>
      <p:sp>
        <p:nvSpPr>
          <p:cNvPr id="6" name="TextBox 5"/>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90563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880" y="1905000"/>
            <a:ext cx="3597544"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2704" y="685800"/>
            <a:ext cx="6402467"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20996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2704" y="685800"/>
            <a:ext cx="6402467"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2" name="Title 1"/>
          <p:cNvSpPr>
            <a:spLocks noGrp="1"/>
          </p:cNvSpPr>
          <p:nvPr>
            <p:ph type="title"/>
          </p:nvPr>
        </p:nvSpPr>
        <p:spPr>
          <a:xfrm>
            <a:off x="1055880" y="1905000"/>
            <a:ext cx="3597544"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13720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General2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2911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381000"/>
            <a:ext cx="9146383"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09" y="1904999"/>
            <a:ext cx="913677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2208789" y="6400800"/>
            <a:ext cx="510672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22809" y="6400800"/>
            <a:ext cx="533539" cy="276228"/>
          </a:xfrm>
          <a:prstGeom prst="rect">
            <a:avLst/>
          </a:prstGeom>
        </p:spPr>
        <p:txBody>
          <a:bodyPr vert="horz" lIns="91440" tIns="45720" rIns="91440" bIns="45720" rtlCol="0" anchor="ctr"/>
          <a:lstStyle>
            <a:lvl1pPr algn="l">
              <a:defRPr sz="1000">
                <a:solidFill>
                  <a:schemeClr val="tx1">
                    <a:tint val="75000"/>
                  </a:schemeClr>
                </a:solidFill>
              </a:defRPr>
            </a:lvl1pPr>
          </a:lstStyle>
          <a:p>
            <a:fld id="{F94CE80C-3B02-434B-B818-81327C64DDF0}" type="slidenum">
              <a:rPr lang="en-US" smtClean="0"/>
              <a:t>‹#›</a:t>
            </a:fld>
            <a:endParaRPr lang="en-US"/>
          </a:p>
        </p:txBody>
      </p:sp>
    </p:spTree>
    <p:extLst>
      <p:ext uri="{BB962C8B-B14F-4D97-AF65-F5344CB8AC3E}">
        <p14:creationId xmlns:p14="http://schemas.microsoft.com/office/powerpoint/2010/main" val="80199439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4" r:id="rId9"/>
    <p:sldLayoutId id="2147483690" r:id="rId10"/>
    <p:sldLayoutId id="21474836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thenorthface.com/xps" TargetMode="External"/><Relationship Id="rId13" Type="http://schemas.openxmlformats.org/officeDocument/2006/relationships/hyperlink" Target="https://visual-recognition-demo.mybluemix.net/" TargetMode="External"/><Relationship Id="rId3" Type="http://schemas.openxmlformats.org/officeDocument/2006/relationships/hyperlink" Target="https://www.macys.com/ce/splash/store-help-chat/index" TargetMode="External"/><Relationship Id="rId7" Type="http://schemas.openxmlformats.org/officeDocument/2006/relationships/hyperlink" Target="http://www.findnewroads.com/" TargetMode="External"/><Relationship Id="rId12" Type="http://schemas.openxmlformats.org/officeDocument/2006/relationships/hyperlink" Target="https://www.ibmchefwatson.com/" TargetMode="External"/><Relationship Id="rId2" Type="http://schemas.openxmlformats.org/officeDocument/2006/relationships/hyperlink" Target="https://www.1800flowers.com/gwyn-1800flowers?flws_rd=1" TargetMode="External"/><Relationship Id="rId16" Type="http://schemas.openxmlformats.org/officeDocument/2006/relationships/hyperlink" Target="http://lifehacker.com/save-sets-of-multiple-tabs-to-launch-later-in-the-bookm-1453967463" TargetMode="External"/><Relationship Id="rId1" Type="http://schemas.openxmlformats.org/officeDocument/2006/relationships/slideLayout" Target="../slideLayouts/slideLayout2.xml"/><Relationship Id="rId6" Type="http://schemas.openxmlformats.org/officeDocument/2006/relationships/hyperlink" Target="http://ecc.ibm.com/case-study/us-en/ECCF-RAC14387USEN" TargetMode="External"/><Relationship Id="rId11" Type="http://schemas.openxmlformats.org/officeDocument/2006/relationships/hyperlink" Target="https://watsonads.com/" TargetMode="External"/><Relationship Id="rId5" Type="http://schemas.openxmlformats.org/officeDocument/2006/relationships/hyperlink" Target="http://ecc.ibm.com/case-study/us-en/ECCF-WUC12550USEN" TargetMode="External"/><Relationship Id="rId15" Type="http://schemas.openxmlformats.org/officeDocument/2006/relationships/hyperlink" Target="https://product-line-prediction-alexj42-855.mybluemix.net/" TargetMode="External"/><Relationship Id="rId10" Type="http://schemas.openxmlformats.org/officeDocument/2006/relationships/hyperlink" Target="https://www.rarecarat.com/" TargetMode="External"/><Relationship Id="rId4" Type="http://schemas.openxmlformats.org/officeDocument/2006/relationships/hyperlink" Target="https://www.hrblock.com/lp/fy17/hrblock-and-watson.html" TargetMode="External"/><Relationship Id="rId9" Type="http://schemas.openxmlformats.org/officeDocument/2006/relationships/hyperlink" Target="https://educateme.tdameritrade.com/" TargetMode="External"/><Relationship Id="rId14" Type="http://schemas.openxmlformats.org/officeDocument/2006/relationships/hyperlink" Target="https://conversation-demo.mybluemix.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10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10.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11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png"/><Relationship Id="rId1" Type="http://schemas.openxmlformats.org/officeDocument/2006/relationships/slideLayout" Target="../slideLayouts/slideLayout10.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1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0.xml"/><Relationship Id="rId5" Type="http://schemas.openxmlformats.org/officeDocument/2006/relationships/image" Target="../media/image238.png"/><Relationship Id="rId4" Type="http://schemas.openxmlformats.org/officeDocument/2006/relationships/image" Target="../media/image241.png"/></Relationships>
</file>

<file path=ppt/slides/_rels/slide11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0.xml"/><Relationship Id="rId5" Type="http://schemas.openxmlformats.org/officeDocument/2006/relationships/image" Target="../media/image245.png"/><Relationship Id="rId4" Type="http://schemas.openxmlformats.org/officeDocument/2006/relationships/image" Target="../media/image244.png"/></Relationships>
</file>

<file path=ppt/slides/_rels/slide11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image" Target="../media/image249.png"/><Relationship Id="rId1" Type="http://schemas.openxmlformats.org/officeDocument/2006/relationships/slideLayout" Target="../slideLayouts/slideLayout10.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 Id="rId9" Type="http://schemas.openxmlformats.org/officeDocument/2006/relationships/image" Target="../media/image256.png"/></Relationships>
</file>

<file path=ppt/slides/_rels/slide119.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58.png"/><Relationship Id="rId7" Type="http://schemas.openxmlformats.org/officeDocument/2006/relationships/image" Target="../media/image262.png"/><Relationship Id="rId12" Type="http://schemas.openxmlformats.org/officeDocument/2006/relationships/image" Target="../media/image267.png"/><Relationship Id="rId2" Type="http://schemas.openxmlformats.org/officeDocument/2006/relationships/image" Target="../media/image257.png"/><Relationship Id="rId1" Type="http://schemas.openxmlformats.org/officeDocument/2006/relationships/slideLayout" Target="../slideLayouts/slideLayout10.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0.xml"/><Relationship Id="rId4" Type="http://schemas.openxmlformats.org/officeDocument/2006/relationships/image" Target="../media/image270.png"/></Relationships>
</file>

<file path=ppt/slides/_rels/slide1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0.xml"/><Relationship Id="rId4" Type="http://schemas.openxmlformats.org/officeDocument/2006/relationships/image" Target="../media/image2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12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12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89.tiff"/><Relationship Id="rId2" Type="http://schemas.openxmlformats.org/officeDocument/2006/relationships/image" Target="../media/image288.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136.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hyperlink" Target="https://bigdatauniversity.com/courses/data-science-hands-open-source-tools/"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datascience.stackexchange.com/" TargetMode="External"/><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7.png"/><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jpe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91.png"/><Relationship Id="rId1" Type="http://schemas.openxmlformats.org/officeDocument/2006/relationships/slideLayout" Target="../slideLayouts/slideLayout10.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92.png"/><Relationship Id="rId9" Type="http://schemas.microsoft.com/office/2007/relationships/hdphoto" Target="../media/hdphoto5.wdp"/></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10.xml"/><Relationship Id="rId6" Type="http://schemas.openxmlformats.org/officeDocument/2006/relationships/image" Target="../media/image98.png"/><Relationship Id="rId5" Type="http://schemas.microsoft.com/office/2007/relationships/hdphoto" Target="../media/hdphoto4.wdp"/><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11.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png"/><Relationship Id="rId7" Type="http://schemas.microsoft.com/office/2007/relationships/hdphoto" Target="../media/hdphoto3.wdp"/><Relationship Id="rId2"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91.png"/><Relationship Id="rId11" Type="http://schemas.microsoft.com/office/2007/relationships/hdphoto" Target="../media/hdphoto4.wdp"/><Relationship Id="rId5" Type="http://schemas.openxmlformats.org/officeDocument/2006/relationships/image" Target="../media/image110.png"/><Relationship Id="rId10" Type="http://schemas.openxmlformats.org/officeDocument/2006/relationships/image" Target="../media/image94.png"/><Relationship Id="rId4" Type="http://schemas.openxmlformats.org/officeDocument/2006/relationships/image" Target="../media/image96.png"/><Relationship Id="rId9"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onsole.ng.bluemix.net/"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noderedguide.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3.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new-console.ng.bluemix.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3" Type="http://schemas.openxmlformats.org/officeDocument/2006/relationships/hyperlink" Target="mailto:jokes@laudy.net" TargetMode="External"/><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10.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watson-retrieve-and-rank.ng.bluemix.net/login" TargetMode="Externa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0.xml"/><Relationship Id="rId5" Type="http://schemas.openxmlformats.org/officeDocument/2006/relationships/image" Target="../media/image149.png"/><Relationship Id="rId4" Type="http://schemas.openxmlformats.org/officeDocument/2006/relationships/hyperlink" Target="http://www.ibm.com/watson/developercloud/doc/document-conversion/customizing.shtml"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0.xml"/><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watson-api-explorer.mybluemix.net/apis/retrieve-and-rank-v1#!/solr_clusters/select" TargetMode="External"/><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0.xml"/><Relationship Id="rId5" Type="http://schemas.openxmlformats.org/officeDocument/2006/relationships/image" Target="../media/image162.png"/><Relationship Id="rId4" Type="http://schemas.openxmlformats.org/officeDocument/2006/relationships/image" Target="../media/image161.png"/></Relationships>
</file>

<file path=ppt/slides/_rels/slide9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9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98" y="0"/>
            <a:ext cx="9146383" cy="736600"/>
          </a:xfrm>
        </p:spPr>
        <p:txBody>
          <a:bodyPr/>
          <a:lstStyle/>
          <a:p>
            <a:r>
              <a:rPr lang="en-US" dirty="0"/>
              <a:t>On re-using this presentation</a:t>
            </a:r>
          </a:p>
        </p:txBody>
      </p:sp>
      <p:sp>
        <p:nvSpPr>
          <p:cNvPr id="3" name="Content Placeholder 2"/>
          <p:cNvSpPr>
            <a:spLocks noGrp="1"/>
          </p:cNvSpPr>
          <p:nvPr>
            <p:ph idx="1"/>
          </p:nvPr>
        </p:nvSpPr>
        <p:spPr>
          <a:xfrm>
            <a:off x="2834881" y="2822112"/>
            <a:ext cx="9136771" cy="4035888"/>
          </a:xfrm>
        </p:spPr>
        <p:txBody>
          <a:bodyPr>
            <a:noAutofit/>
          </a:bodyPr>
          <a:lstStyle/>
          <a:p>
            <a:pPr>
              <a:lnSpc>
                <a:spcPts val="500"/>
              </a:lnSpc>
            </a:pPr>
            <a:r>
              <a:rPr lang="en-US" sz="1800" dirty="0">
                <a:hlinkClick r:id="rId2"/>
              </a:rPr>
              <a:t>https://www.1800flowers.com/gwyn-1800flowers?flws_rd=1</a:t>
            </a:r>
            <a:endParaRPr lang="en-US" sz="1800" dirty="0"/>
          </a:p>
          <a:p>
            <a:pPr>
              <a:lnSpc>
                <a:spcPts val="500"/>
              </a:lnSpc>
            </a:pPr>
            <a:r>
              <a:rPr lang="en-US" sz="1800" dirty="0">
                <a:hlinkClick r:id="rId3"/>
              </a:rPr>
              <a:t>https://www.macys.com/ce/splash/store-help-chat/index</a:t>
            </a:r>
            <a:endParaRPr lang="en-US" sz="1800" dirty="0"/>
          </a:p>
          <a:p>
            <a:pPr>
              <a:lnSpc>
                <a:spcPts val="500"/>
              </a:lnSpc>
            </a:pPr>
            <a:r>
              <a:rPr lang="en-US" sz="1800" dirty="0">
                <a:hlinkClick r:id="rId4"/>
              </a:rPr>
              <a:t>https://www.hrblock.com/lp/fy17/hrblock-and-watson.html</a:t>
            </a:r>
            <a:endParaRPr lang="en-US" sz="1800" dirty="0"/>
          </a:p>
          <a:p>
            <a:pPr>
              <a:lnSpc>
                <a:spcPts val="500"/>
              </a:lnSpc>
            </a:pPr>
            <a:r>
              <a:rPr lang="en-US" sz="1800" dirty="0">
                <a:hlinkClick r:id="rId5"/>
              </a:rPr>
              <a:t>http://ecc.ibm.com/case-study/us-en/ECCF-WUC12550USEN</a:t>
            </a:r>
            <a:endParaRPr lang="en-US" sz="1800" dirty="0"/>
          </a:p>
          <a:p>
            <a:pPr>
              <a:lnSpc>
                <a:spcPts val="500"/>
              </a:lnSpc>
            </a:pPr>
            <a:r>
              <a:rPr lang="en-US" sz="1800" dirty="0">
                <a:hlinkClick r:id="rId6"/>
              </a:rPr>
              <a:t>http://ecc.ibm.com/case-study/us-en/ECCF-RAC14387USEN</a:t>
            </a:r>
            <a:endParaRPr lang="en-US" sz="1800" dirty="0"/>
          </a:p>
          <a:p>
            <a:pPr>
              <a:lnSpc>
                <a:spcPts val="500"/>
              </a:lnSpc>
            </a:pPr>
            <a:r>
              <a:rPr lang="en-US" sz="1800" dirty="0">
                <a:hlinkClick r:id="rId7"/>
              </a:rPr>
              <a:t>http://www.findnewroads.com/</a:t>
            </a:r>
            <a:endParaRPr lang="en-US" sz="1800" dirty="0"/>
          </a:p>
          <a:p>
            <a:pPr>
              <a:lnSpc>
                <a:spcPts val="500"/>
              </a:lnSpc>
            </a:pPr>
            <a:r>
              <a:rPr lang="en-US" sz="1800" dirty="0">
                <a:hlinkClick r:id="rId8"/>
              </a:rPr>
              <a:t>https://www.thenorthface.com/xps</a:t>
            </a:r>
            <a:endParaRPr lang="en-US" sz="1800" dirty="0"/>
          </a:p>
          <a:p>
            <a:pPr>
              <a:lnSpc>
                <a:spcPts val="500"/>
              </a:lnSpc>
            </a:pPr>
            <a:r>
              <a:rPr lang="en-US" sz="1800" dirty="0">
                <a:hlinkClick r:id="rId9"/>
              </a:rPr>
              <a:t>https://educateme.tdameritrade.com/</a:t>
            </a:r>
            <a:endParaRPr lang="en-US" sz="1800" dirty="0"/>
          </a:p>
          <a:p>
            <a:pPr>
              <a:lnSpc>
                <a:spcPts val="500"/>
              </a:lnSpc>
            </a:pPr>
            <a:r>
              <a:rPr lang="en-US" sz="1800" dirty="0">
                <a:hlinkClick r:id="rId10"/>
              </a:rPr>
              <a:t>https://www.rarecarat.com/</a:t>
            </a:r>
            <a:endParaRPr lang="en-US" sz="1800" dirty="0"/>
          </a:p>
          <a:p>
            <a:pPr>
              <a:lnSpc>
                <a:spcPts val="500"/>
              </a:lnSpc>
            </a:pPr>
            <a:r>
              <a:rPr lang="en-US" sz="1800" dirty="0">
                <a:hlinkClick r:id="rId11"/>
              </a:rPr>
              <a:t>https://watsonads.com/</a:t>
            </a:r>
            <a:endParaRPr lang="en-US" sz="1800" dirty="0"/>
          </a:p>
          <a:p>
            <a:pPr>
              <a:lnSpc>
                <a:spcPts val="500"/>
              </a:lnSpc>
            </a:pPr>
            <a:r>
              <a:rPr lang="en-US" sz="1800" dirty="0">
                <a:hlinkClick r:id="rId12"/>
              </a:rPr>
              <a:t>https://www.ibmchefwatson.com/</a:t>
            </a:r>
            <a:endParaRPr lang="en-US" sz="1800" dirty="0"/>
          </a:p>
          <a:p>
            <a:pPr>
              <a:lnSpc>
                <a:spcPts val="500"/>
              </a:lnSpc>
            </a:pPr>
            <a:r>
              <a:rPr lang="en-US" sz="1800" dirty="0">
                <a:hlinkClick r:id="rId13"/>
              </a:rPr>
              <a:t>https://visual-recognition-demo.mybluemix.net/</a:t>
            </a:r>
            <a:endParaRPr lang="en-US" sz="1800" dirty="0"/>
          </a:p>
          <a:p>
            <a:pPr>
              <a:lnSpc>
                <a:spcPts val="500"/>
              </a:lnSpc>
            </a:pPr>
            <a:r>
              <a:rPr lang="en-US" sz="1800" dirty="0">
                <a:hlinkClick r:id="rId14"/>
              </a:rPr>
              <a:t>https://conversation-demo.mybluemix.net/</a:t>
            </a:r>
            <a:endParaRPr lang="en-US" sz="1800" dirty="0"/>
          </a:p>
          <a:p>
            <a:pPr>
              <a:lnSpc>
                <a:spcPts val="500"/>
              </a:lnSpc>
            </a:pPr>
            <a:r>
              <a:rPr lang="en-US" sz="1800" dirty="0">
                <a:hlinkClick r:id="rId15"/>
              </a:rPr>
              <a:t>https://product-line-prediction-alexj42-855.mybluemix.net/</a:t>
            </a:r>
            <a:endParaRPr lang="en-US" sz="1800" dirty="0"/>
          </a:p>
          <a:p>
            <a:pPr marL="0" indent="0">
              <a:lnSpc>
                <a:spcPts val="500"/>
              </a:lnSpc>
              <a:buNone/>
            </a:pPr>
            <a:endParaRPr lang="en-US" sz="1800" dirty="0"/>
          </a:p>
          <a:p>
            <a:pPr>
              <a:lnSpc>
                <a:spcPts val="500"/>
              </a:lnSpc>
            </a:pPr>
            <a:endParaRPr lang="en-US" sz="1800" dirty="0"/>
          </a:p>
          <a:p>
            <a:pPr marL="0" indent="0">
              <a:lnSpc>
                <a:spcPts val="500"/>
              </a:lnSpc>
              <a:buNone/>
            </a:pPr>
            <a:endParaRPr lang="en-US" sz="1800" dirty="0"/>
          </a:p>
          <a:p>
            <a:pPr>
              <a:lnSpc>
                <a:spcPts val="500"/>
              </a:lnSpc>
            </a:pPr>
            <a:endParaRPr lang="en-US" sz="1800" dirty="0"/>
          </a:p>
        </p:txBody>
      </p:sp>
      <p:sp>
        <p:nvSpPr>
          <p:cNvPr id="4" name="Rectangle 3"/>
          <p:cNvSpPr/>
          <p:nvPr/>
        </p:nvSpPr>
        <p:spPr>
          <a:xfrm>
            <a:off x="198120" y="736600"/>
            <a:ext cx="10701574" cy="1754326"/>
          </a:xfrm>
          <a:prstGeom prst="rect">
            <a:avLst/>
          </a:prstGeom>
        </p:spPr>
        <p:txBody>
          <a:bodyPr wrap="square">
            <a:spAutoFit/>
          </a:bodyPr>
          <a:lstStyle/>
          <a:p>
            <a:pPr marL="285750" indent="-285750">
              <a:buFont typeface="Arial" panose="020B0604020202020204" pitchFamily="34" charset="0"/>
              <a:buChar char="•"/>
            </a:pPr>
            <a:r>
              <a:rPr lang="en-US" dirty="0"/>
              <a:t>The purpose of this presentation is to show that cognitive is real and alive. In order to do so, it works best to show people live applications. This requires you to switch between the presentation and a browser. </a:t>
            </a:r>
          </a:p>
          <a:p>
            <a:endParaRPr lang="en-US" dirty="0"/>
          </a:p>
          <a:p>
            <a:pPr marL="285750" indent="-285750">
              <a:buFont typeface="Arial" panose="020B0604020202020204" pitchFamily="34" charset="0"/>
              <a:buChar char="•"/>
            </a:pPr>
            <a:r>
              <a:rPr lang="en-US" dirty="0"/>
              <a:t>Open all the links in your browser of choice and follow the instructions at </a:t>
            </a:r>
            <a:r>
              <a:rPr lang="en-US" dirty="0">
                <a:hlinkClick r:id="rId16"/>
              </a:rPr>
              <a:t>http://lifehacker.com/save-sets-of-multiple-tabs-to-launch-later-in-the-bookm-1453967463</a:t>
            </a:r>
            <a:r>
              <a:rPr lang="en-US" dirty="0"/>
              <a:t> </a:t>
            </a:r>
          </a:p>
          <a:p>
            <a:pPr marL="285750" indent="-285750">
              <a:buFont typeface="Arial" panose="020B0604020202020204" pitchFamily="34" charset="0"/>
              <a:buChar char="•"/>
            </a:pPr>
            <a:r>
              <a:rPr lang="en-US" dirty="0"/>
              <a:t>Put all the bookmarks in one bookmark folder and right click the folder “open all” for quick access</a:t>
            </a:r>
          </a:p>
        </p:txBody>
      </p:sp>
    </p:spTree>
    <p:extLst>
      <p:ext uri="{BB962C8B-B14F-4D97-AF65-F5344CB8AC3E}">
        <p14:creationId xmlns:p14="http://schemas.microsoft.com/office/powerpoint/2010/main" val="96197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30618" y="527612"/>
            <a:ext cx="4669645" cy="6046808"/>
          </a:xfrm>
        </p:spPr>
        <p:txBody>
          <a:bodyPr>
            <a:normAutofit lnSpcReduction="10000"/>
          </a:bodyPr>
          <a:lstStyle/>
          <a:p>
            <a:pPr marL="0" indent="0" algn="just">
              <a:buNone/>
            </a:pPr>
            <a:r>
              <a:rPr lang="en-US" sz="3600" b="1" dirty="0">
                <a:solidFill>
                  <a:srgbClr val="FFC000"/>
                </a:solidFill>
              </a:rPr>
              <a:t>Autodesk</a:t>
            </a:r>
          </a:p>
          <a:p>
            <a:pPr marL="0" indent="0" algn="just">
              <a:buNone/>
            </a:pPr>
            <a:r>
              <a:rPr lang="en-US" dirty="0"/>
              <a:t>Customer support tickets cost companies a few dollars apiece to tackle, which adds up when you have hundreds of thousands of customers or more. </a:t>
            </a:r>
          </a:p>
          <a:p>
            <a:pPr marL="0" indent="0" algn="just">
              <a:buNone/>
            </a:pPr>
            <a:r>
              <a:rPr lang="en-US" dirty="0"/>
              <a:t>Even simple support requests, such as switching account information, can be costly when fielded by human experts. </a:t>
            </a:r>
          </a:p>
          <a:p>
            <a:pPr marL="0" indent="0" algn="just">
              <a:buNone/>
            </a:pPr>
            <a:r>
              <a:rPr lang="en-US" dirty="0"/>
              <a:t>By building a customer support bot named Ava with Watson technologies, Autodesk was able to </a:t>
            </a:r>
            <a:r>
              <a:rPr lang="en-US" b="1" dirty="0">
                <a:solidFill>
                  <a:srgbClr val="FFC000"/>
                </a:solidFill>
              </a:rPr>
              <a:t>reduce support costs by 90% </a:t>
            </a:r>
            <a:r>
              <a:rPr lang="en-US" dirty="0"/>
              <a:t>and resolve issues in minutes and not hours.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370654" y="243069"/>
            <a:ext cx="6671226" cy="4398380"/>
          </a:xfrm>
          <a:prstGeom prst="rect">
            <a:avLst/>
          </a:prstGeom>
        </p:spPr>
      </p:pic>
      <p:sp>
        <p:nvSpPr>
          <p:cNvPr id="5" name="Rectangle 4"/>
          <p:cNvSpPr/>
          <p:nvPr/>
        </p:nvSpPr>
        <p:spPr>
          <a:xfrm>
            <a:off x="7361187" y="4641449"/>
            <a:ext cx="2690160" cy="369332"/>
          </a:xfrm>
          <a:prstGeom prst="rect">
            <a:avLst/>
          </a:prstGeom>
        </p:spPr>
        <p:txBody>
          <a:bodyPr wrap="none">
            <a:spAutoFit/>
          </a:bodyPr>
          <a:lstStyle/>
          <a:p>
            <a:r>
              <a:rPr lang="en-US" dirty="0"/>
              <a:t>https://ava.autodesk.com/</a:t>
            </a:r>
          </a:p>
        </p:txBody>
      </p:sp>
      <p:sp>
        <p:nvSpPr>
          <p:cNvPr id="6" name="Rectangle 5"/>
          <p:cNvSpPr/>
          <p:nvPr/>
        </p:nvSpPr>
        <p:spPr>
          <a:xfrm>
            <a:off x="330618" y="6464462"/>
            <a:ext cx="5232138" cy="338554"/>
          </a:xfrm>
          <a:prstGeom prst="rect">
            <a:avLst/>
          </a:prstGeom>
        </p:spPr>
        <p:txBody>
          <a:bodyPr wrap="none">
            <a:spAutoFit/>
          </a:bodyPr>
          <a:lstStyle/>
          <a:p>
            <a:r>
              <a:rPr lang="en-US" sz="1600" dirty="0"/>
              <a:t>http://ecc.ibm.com/case-study/us-en/ECCF-RAC14387USEN</a:t>
            </a:r>
          </a:p>
        </p:txBody>
      </p:sp>
      <p:sp>
        <p:nvSpPr>
          <p:cNvPr id="7" name="TextBox 6"/>
          <p:cNvSpPr txBox="1"/>
          <p:nvPr/>
        </p:nvSpPr>
        <p:spPr>
          <a:xfrm>
            <a:off x="330618" y="6150109"/>
            <a:ext cx="1686680" cy="369332"/>
          </a:xfrm>
          <a:prstGeom prst="rect">
            <a:avLst/>
          </a:prstGeom>
          <a:noFill/>
        </p:spPr>
        <p:txBody>
          <a:bodyPr wrap="none" rtlCol="0">
            <a:spAutoFit/>
          </a:bodyPr>
          <a:lstStyle/>
          <a:p>
            <a:r>
              <a:rPr lang="en-US" b="1" dirty="0">
                <a:solidFill>
                  <a:srgbClr val="FFC000"/>
                </a:solidFill>
              </a:rPr>
              <a:t>90% reduction:</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827852" y="5052350"/>
            <a:ext cx="5451677" cy="1412112"/>
          </a:xfrm>
          <a:prstGeom prst="rect">
            <a:avLst/>
          </a:prstGeom>
        </p:spPr>
      </p:pic>
    </p:spTree>
    <p:extLst>
      <p:ext uri="{BB962C8B-B14F-4D97-AF65-F5344CB8AC3E}">
        <p14:creationId xmlns:p14="http://schemas.microsoft.com/office/powerpoint/2010/main" val="240492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r="-76"/>
          <a:stretch/>
        </p:blipFill>
        <p:spPr>
          <a:xfrm>
            <a:off x="239596" y="1076317"/>
            <a:ext cx="11521440" cy="5151120"/>
          </a:xfrm>
          <a:prstGeom prst="rect">
            <a:avLst/>
          </a:prstGeom>
          <a:ln>
            <a:solidFill>
              <a:schemeClr val="tx1"/>
            </a:solidFill>
          </a:ln>
        </p:spPr>
      </p:pic>
      <p:sp>
        <p:nvSpPr>
          <p:cNvPr id="4" name="TextBox 3"/>
          <p:cNvSpPr txBox="1"/>
          <p:nvPr/>
        </p:nvSpPr>
        <p:spPr>
          <a:xfrm>
            <a:off x="239596" y="151252"/>
            <a:ext cx="4438459" cy="584775"/>
          </a:xfrm>
          <a:prstGeom prst="rect">
            <a:avLst/>
          </a:prstGeom>
          <a:noFill/>
        </p:spPr>
        <p:txBody>
          <a:bodyPr wrap="none" rtlCol="0">
            <a:spAutoFit/>
          </a:bodyPr>
          <a:lstStyle/>
          <a:p>
            <a:r>
              <a:rPr lang="en-US" sz="3200" dirty="0"/>
              <a:t>Web interface of </a:t>
            </a:r>
            <a:r>
              <a:rPr lang="en-US" sz="3200" dirty="0" err="1"/>
              <a:t>DashDB</a:t>
            </a:r>
            <a:endParaRPr lang="en-US" sz="3200" dirty="0"/>
          </a:p>
        </p:txBody>
      </p:sp>
    </p:spTree>
    <p:extLst>
      <p:ext uri="{BB962C8B-B14F-4D97-AF65-F5344CB8AC3E}">
        <p14:creationId xmlns:p14="http://schemas.microsoft.com/office/powerpoint/2010/main" val="369243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368" y="4134257"/>
            <a:ext cx="3305952" cy="23639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65" y="1257395"/>
            <a:ext cx="3344255" cy="2548515"/>
          </a:xfrm>
          <a:prstGeom prst="rect">
            <a:avLst/>
          </a:prstGeom>
        </p:spPr>
      </p:pic>
      <p:sp>
        <p:nvSpPr>
          <p:cNvPr id="7" name="TextBox 6"/>
          <p:cNvSpPr txBox="1"/>
          <p:nvPr/>
        </p:nvSpPr>
        <p:spPr>
          <a:xfrm>
            <a:off x="9546218" y="786851"/>
            <a:ext cx="1167307" cy="461665"/>
          </a:xfrm>
          <a:prstGeom prst="rect">
            <a:avLst/>
          </a:prstGeom>
          <a:noFill/>
        </p:spPr>
        <p:txBody>
          <a:bodyPr wrap="none" rtlCol="0">
            <a:spAutoFit/>
          </a:bodyPr>
          <a:lstStyle/>
          <a:p>
            <a:r>
              <a:rPr lang="en-US" sz="2400" dirty="0"/>
              <a:t>Locally:</a:t>
            </a:r>
          </a:p>
        </p:txBody>
      </p:sp>
      <p:sp>
        <p:nvSpPr>
          <p:cNvPr id="8" name="Arrow: Right 7"/>
          <p:cNvSpPr/>
          <p:nvPr/>
        </p:nvSpPr>
        <p:spPr bwMode="auto">
          <a:xfrm>
            <a:off x="7383705" y="3182444"/>
            <a:ext cx="1021663" cy="951813"/>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1676400" y="2531652"/>
            <a:ext cx="3779520" cy="5315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Rectangle 9"/>
          <p:cNvSpPr/>
          <p:nvPr/>
        </p:nvSpPr>
        <p:spPr bwMode="auto">
          <a:xfrm>
            <a:off x="2159000" y="4932679"/>
            <a:ext cx="5430520" cy="122125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3" name="Group 2"/>
          <p:cNvGrpSpPr/>
          <p:nvPr/>
        </p:nvGrpSpPr>
        <p:grpSpPr>
          <a:xfrm>
            <a:off x="291592" y="1162768"/>
            <a:ext cx="8113776" cy="5335422"/>
            <a:chOff x="291592" y="827488"/>
            <a:chExt cx="8113776" cy="5335422"/>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1592" y="827488"/>
              <a:ext cx="8113776" cy="5335422"/>
            </a:xfrm>
            <a:prstGeom prst="rect">
              <a:avLst/>
            </a:prstGeom>
          </p:spPr>
        </p:pic>
        <p:sp>
          <p:nvSpPr>
            <p:cNvPr id="2" name="Rectangle 1"/>
            <p:cNvSpPr/>
            <p:nvPr/>
          </p:nvSpPr>
          <p:spPr bwMode="auto">
            <a:xfrm>
              <a:off x="3486166" y="5359078"/>
              <a:ext cx="1724628" cy="2083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a:ln>
                  <a:noFill/>
                </a:ln>
                <a:solidFill>
                  <a:schemeClr val="hlink"/>
                </a:solidFill>
                <a:effectLst/>
                <a:latin typeface="Arial" charset="0"/>
              </a:endParaRPr>
            </a:p>
          </p:txBody>
        </p:sp>
      </p:grpSp>
      <p:sp>
        <p:nvSpPr>
          <p:cNvPr id="11" name="TextBox 10"/>
          <p:cNvSpPr txBox="1"/>
          <p:nvPr/>
        </p:nvSpPr>
        <p:spPr>
          <a:xfrm>
            <a:off x="3455686" y="5682872"/>
            <a:ext cx="889987" cy="307777"/>
          </a:xfrm>
          <a:prstGeom prst="rect">
            <a:avLst/>
          </a:prstGeom>
          <a:noFill/>
        </p:spPr>
        <p:txBody>
          <a:bodyPr wrap="none" rtlCol="0">
            <a:spAutoFit/>
          </a:bodyPr>
          <a:lstStyle/>
          <a:p>
            <a:r>
              <a:rPr lang="en-US" sz="1400" dirty="0"/>
              <a:t>**********</a:t>
            </a:r>
          </a:p>
        </p:txBody>
      </p:sp>
      <p:sp>
        <p:nvSpPr>
          <p:cNvPr id="12" name="TextBox 11"/>
          <p:cNvSpPr txBox="1"/>
          <p:nvPr/>
        </p:nvSpPr>
        <p:spPr>
          <a:xfrm>
            <a:off x="177886" y="77438"/>
            <a:ext cx="7205819" cy="584775"/>
          </a:xfrm>
          <a:prstGeom prst="rect">
            <a:avLst/>
          </a:prstGeom>
          <a:noFill/>
        </p:spPr>
        <p:txBody>
          <a:bodyPr wrap="none" rtlCol="0">
            <a:spAutoFit/>
          </a:bodyPr>
          <a:lstStyle/>
          <a:p>
            <a:r>
              <a:rPr lang="en-US" sz="3200" dirty="0"/>
              <a:t>Details to create a local ODBC connection</a:t>
            </a:r>
          </a:p>
        </p:txBody>
      </p:sp>
    </p:spTree>
    <p:extLst>
      <p:ext uri="{BB962C8B-B14F-4D97-AF65-F5344CB8AC3E}">
        <p14:creationId xmlns:p14="http://schemas.microsoft.com/office/powerpoint/2010/main" val="411700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6227" y="4142740"/>
            <a:ext cx="5516880" cy="2667000"/>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86" y="965806"/>
            <a:ext cx="3523773" cy="2755165"/>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6799" y="1125201"/>
            <a:ext cx="3811444" cy="2695696"/>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98545" y="4104637"/>
            <a:ext cx="3307982" cy="2743206"/>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91900" y="1264689"/>
            <a:ext cx="3000867" cy="1007072"/>
          </a:xfrm>
          <a:prstGeom prst="rect">
            <a:avLst/>
          </a:prstGeom>
          <a:ln>
            <a:solidFill>
              <a:schemeClr val="tx1"/>
            </a:solidFill>
          </a:ln>
        </p:spPr>
      </p:pic>
      <p:sp>
        <p:nvSpPr>
          <p:cNvPr id="9" name="Speech Bubble: Rectangle 8"/>
          <p:cNvSpPr/>
          <p:nvPr/>
        </p:nvSpPr>
        <p:spPr bwMode="auto">
          <a:xfrm>
            <a:off x="4789647" y="5610094"/>
            <a:ext cx="2026920" cy="434051"/>
          </a:xfrm>
          <a:prstGeom prst="wedgeRectCallout">
            <a:avLst>
              <a:gd name="adj1" fmla="val -28352"/>
              <a:gd name="adj2" fmla="val 94703"/>
            </a:avLst>
          </a:prstGeom>
          <a:ln>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Deploy (right click the end-node)</a:t>
            </a:r>
          </a:p>
        </p:txBody>
      </p:sp>
      <p:sp>
        <p:nvSpPr>
          <p:cNvPr id="10" name="Rectangle 9"/>
          <p:cNvSpPr/>
          <p:nvPr/>
        </p:nvSpPr>
        <p:spPr bwMode="auto">
          <a:xfrm>
            <a:off x="441961" y="2308714"/>
            <a:ext cx="3841608" cy="151218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7195903" y="1783415"/>
            <a:ext cx="2705100" cy="603362"/>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Arrow: Curved Down 11"/>
          <p:cNvSpPr/>
          <p:nvPr/>
        </p:nvSpPr>
        <p:spPr bwMode="auto">
          <a:xfrm rot="21092854">
            <a:off x="2955749" y="3863088"/>
            <a:ext cx="4254627" cy="498772"/>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3" name="TextBox 12"/>
          <p:cNvSpPr txBox="1"/>
          <p:nvPr/>
        </p:nvSpPr>
        <p:spPr>
          <a:xfrm>
            <a:off x="230452" y="186949"/>
            <a:ext cx="6724148" cy="523220"/>
          </a:xfrm>
          <a:prstGeom prst="rect">
            <a:avLst/>
          </a:prstGeom>
          <a:noFill/>
        </p:spPr>
        <p:txBody>
          <a:bodyPr wrap="none" rtlCol="0">
            <a:spAutoFit/>
          </a:bodyPr>
          <a:lstStyle/>
          <a:p>
            <a:r>
              <a:rPr lang="en-US" sz="2800" dirty="0"/>
              <a:t>Build a dog vs. cat classifier in SPSS Modeler</a:t>
            </a:r>
          </a:p>
        </p:txBody>
      </p:sp>
      <p:sp>
        <p:nvSpPr>
          <p:cNvPr id="2" name="TextBox 1"/>
          <p:cNvSpPr txBox="1"/>
          <p:nvPr/>
        </p:nvSpPr>
        <p:spPr>
          <a:xfrm>
            <a:off x="4334543" y="2307077"/>
            <a:ext cx="2810385" cy="307777"/>
          </a:xfrm>
          <a:prstGeom prst="rect">
            <a:avLst/>
          </a:prstGeom>
          <a:noFill/>
        </p:spPr>
        <p:txBody>
          <a:bodyPr wrap="none" rtlCol="0">
            <a:spAutoFit/>
          </a:bodyPr>
          <a:lstStyle/>
          <a:p>
            <a:r>
              <a:rPr lang="en-US" sz="1400" dirty="0"/>
              <a:t>Design/create the database table</a:t>
            </a:r>
          </a:p>
        </p:txBody>
      </p:sp>
      <p:sp>
        <p:nvSpPr>
          <p:cNvPr id="14" name="TextBox 13"/>
          <p:cNvSpPr txBox="1"/>
          <p:nvPr/>
        </p:nvSpPr>
        <p:spPr>
          <a:xfrm>
            <a:off x="304306" y="4142740"/>
            <a:ext cx="2989921" cy="307777"/>
          </a:xfrm>
          <a:prstGeom prst="rect">
            <a:avLst/>
          </a:prstGeom>
          <a:noFill/>
        </p:spPr>
        <p:txBody>
          <a:bodyPr wrap="none" rtlCol="0">
            <a:spAutoFit/>
          </a:bodyPr>
          <a:lstStyle/>
          <a:p>
            <a:r>
              <a:rPr lang="en-US" sz="1400" dirty="0"/>
              <a:t>Build the model and scoring stream</a:t>
            </a:r>
          </a:p>
        </p:txBody>
      </p:sp>
    </p:spTree>
    <p:extLst>
      <p:ext uri="{BB962C8B-B14F-4D97-AF65-F5344CB8AC3E}">
        <p14:creationId xmlns:p14="http://schemas.microsoft.com/office/powerpoint/2010/main" val="235722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6646" y="2338613"/>
            <a:ext cx="11685029" cy="3857174"/>
          </a:xfrm>
          <a:prstGeom prst="rect">
            <a:avLst/>
          </a:prstGeom>
        </p:spPr>
      </p:pic>
      <p:sp>
        <p:nvSpPr>
          <p:cNvPr id="7" name="TextBox 6"/>
          <p:cNvSpPr txBox="1"/>
          <p:nvPr/>
        </p:nvSpPr>
        <p:spPr>
          <a:xfrm>
            <a:off x="359465" y="1509112"/>
            <a:ext cx="5170068" cy="646331"/>
          </a:xfrm>
          <a:prstGeom prst="rect">
            <a:avLst/>
          </a:prstGeom>
          <a:noFill/>
        </p:spPr>
        <p:txBody>
          <a:bodyPr wrap="square" rtlCol="0">
            <a:spAutoFit/>
          </a:bodyPr>
          <a:lstStyle/>
          <a:p>
            <a:r>
              <a:rPr lang="en-US" dirty="0"/>
              <a:t>Get a tweet</a:t>
            </a:r>
          </a:p>
          <a:p>
            <a:r>
              <a:rPr lang="en-US" dirty="0"/>
              <a:t>Check if user has already received a tweet from me</a:t>
            </a:r>
          </a:p>
        </p:txBody>
      </p:sp>
      <p:sp>
        <p:nvSpPr>
          <p:cNvPr id="8" name="TextBox 7"/>
          <p:cNvSpPr txBox="1"/>
          <p:nvPr/>
        </p:nvSpPr>
        <p:spPr>
          <a:xfrm>
            <a:off x="274320" y="5704840"/>
            <a:ext cx="712054" cy="307777"/>
          </a:xfrm>
          <a:prstGeom prst="rect">
            <a:avLst/>
          </a:prstGeom>
          <a:noFill/>
        </p:spPr>
        <p:txBody>
          <a:bodyPr wrap="none" rtlCol="0">
            <a:spAutoFit/>
          </a:bodyPr>
          <a:lstStyle/>
          <a:p>
            <a:r>
              <a:rPr lang="en-US" sz="1400" dirty="0"/>
              <a:t>testing</a:t>
            </a:r>
          </a:p>
        </p:txBody>
      </p:sp>
      <p:sp>
        <p:nvSpPr>
          <p:cNvPr id="9" name="TextBox 8"/>
          <p:cNvSpPr txBox="1"/>
          <p:nvPr/>
        </p:nvSpPr>
        <p:spPr>
          <a:xfrm>
            <a:off x="3429000" y="2427010"/>
            <a:ext cx="3017520" cy="523220"/>
          </a:xfrm>
          <a:prstGeom prst="rect">
            <a:avLst/>
          </a:prstGeom>
          <a:noFill/>
        </p:spPr>
        <p:txBody>
          <a:bodyPr wrap="square" rtlCol="0">
            <a:spAutoFit/>
          </a:bodyPr>
          <a:lstStyle/>
          <a:p>
            <a:r>
              <a:rPr lang="en-US" sz="1400" dirty="0"/>
              <a:t>Create scoring call</a:t>
            </a:r>
          </a:p>
          <a:p>
            <a:r>
              <a:rPr lang="en-US" sz="1400" dirty="0"/>
              <a:t>Score in SPSS scoring service</a:t>
            </a:r>
          </a:p>
        </p:txBody>
      </p:sp>
      <p:sp>
        <p:nvSpPr>
          <p:cNvPr id="10" name="TextBox 9"/>
          <p:cNvSpPr txBox="1"/>
          <p:nvPr/>
        </p:nvSpPr>
        <p:spPr>
          <a:xfrm>
            <a:off x="7276724" y="1509112"/>
            <a:ext cx="3957398" cy="707886"/>
          </a:xfrm>
          <a:prstGeom prst="rect">
            <a:avLst/>
          </a:prstGeom>
          <a:noFill/>
        </p:spPr>
        <p:txBody>
          <a:bodyPr wrap="square" rtlCol="0">
            <a:spAutoFit/>
          </a:bodyPr>
          <a:lstStyle/>
          <a:p>
            <a:r>
              <a:rPr lang="en-US" sz="2000" dirty="0"/>
              <a:t>Create tweet based on model score</a:t>
            </a:r>
          </a:p>
        </p:txBody>
      </p:sp>
      <p:sp>
        <p:nvSpPr>
          <p:cNvPr id="11" name="TextBox 10"/>
          <p:cNvSpPr txBox="1"/>
          <p:nvPr/>
        </p:nvSpPr>
        <p:spPr>
          <a:xfrm>
            <a:off x="9867900" y="2371853"/>
            <a:ext cx="2179320" cy="738664"/>
          </a:xfrm>
          <a:prstGeom prst="rect">
            <a:avLst/>
          </a:prstGeom>
          <a:noFill/>
        </p:spPr>
        <p:txBody>
          <a:bodyPr wrap="square" rtlCol="0">
            <a:spAutoFit/>
          </a:bodyPr>
          <a:lstStyle/>
          <a:p>
            <a:r>
              <a:rPr lang="en-US" sz="1400" dirty="0"/>
              <a:t>Tweet and store user in database to prevent repetition</a:t>
            </a:r>
          </a:p>
        </p:txBody>
      </p:sp>
      <p:sp>
        <p:nvSpPr>
          <p:cNvPr id="12" name="TextBox 11"/>
          <p:cNvSpPr txBox="1"/>
          <p:nvPr/>
        </p:nvSpPr>
        <p:spPr>
          <a:xfrm>
            <a:off x="230047" y="9168"/>
            <a:ext cx="6397905" cy="646331"/>
          </a:xfrm>
          <a:prstGeom prst="rect">
            <a:avLst/>
          </a:prstGeom>
          <a:noFill/>
        </p:spPr>
        <p:txBody>
          <a:bodyPr wrap="none" rtlCol="0">
            <a:spAutoFit/>
          </a:bodyPr>
          <a:lstStyle/>
          <a:p>
            <a:r>
              <a:rPr lang="en-US" sz="3600" dirty="0"/>
              <a:t>The scoring stream in Node-RED</a:t>
            </a:r>
          </a:p>
        </p:txBody>
      </p:sp>
    </p:spTree>
    <p:extLst>
      <p:ext uri="{BB962C8B-B14F-4D97-AF65-F5344CB8AC3E}">
        <p14:creationId xmlns:p14="http://schemas.microsoft.com/office/powerpoint/2010/main" val="256683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8648" y="1013804"/>
            <a:ext cx="4434840" cy="188976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40985" y="2581152"/>
            <a:ext cx="3642360" cy="266700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961838" y="4456350"/>
            <a:ext cx="3672840" cy="222504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32154" y="1263886"/>
            <a:ext cx="3102524" cy="2458604"/>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r="-1999"/>
          <a:stretch/>
        </p:blipFill>
        <p:spPr>
          <a:xfrm>
            <a:off x="507048" y="4336802"/>
            <a:ext cx="4009847" cy="2029274"/>
          </a:xfrm>
          <a:prstGeom prst="rect">
            <a:avLst/>
          </a:prstGeom>
          <a:ln>
            <a:solidFill>
              <a:schemeClr val="tx1"/>
            </a:solidFill>
          </a:ln>
        </p:spPr>
      </p:pic>
      <p:sp>
        <p:nvSpPr>
          <p:cNvPr id="10" name="TextBox 9"/>
          <p:cNvSpPr txBox="1"/>
          <p:nvPr/>
        </p:nvSpPr>
        <p:spPr>
          <a:xfrm>
            <a:off x="113606" y="1513558"/>
            <a:ext cx="385042" cy="523220"/>
          </a:xfrm>
          <a:prstGeom prst="rect">
            <a:avLst/>
          </a:prstGeom>
          <a:noFill/>
        </p:spPr>
        <p:txBody>
          <a:bodyPr wrap="none" rtlCol="0">
            <a:spAutoFit/>
          </a:bodyPr>
          <a:lstStyle/>
          <a:p>
            <a:r>
              <a:rPr lang="en-US" sz="2800" dirty="0"/>
              <a:t>1</a:t>
            </a:r>
          </a:p>
        </p:txBody>
      </p:sp>
      <p:sp>
        <p:nvSpPr>
          <p:cNvPr id="11" name="TextBox 10"/>
          <p:cNvSpPr txBox="1"/>
          <p:nvPr/>
        </p:nvSpPr>
        <p:spPr>
          <a:xfrm>
            <a:off x="4193898" y="3460880"/>
            <a:ext cx="385042" cy="523220"/>
          </a:xfrm>
          <a:prstGeom prst="rect">
            <a:avLst/>
          </a:prstGeom>
          <a:noFill/>
        </p:spPr>
        <p:txBody>
          <a:bodyPr wrap="none" rtlCol="0">
            <a:spAutoFit/>
          </a:bodyPr>
          <a:lstStyle/>
          <a:p>
            <a:r>
              <a:rPr lang="en-US" sz="2800" dirty="0"/>
              <a:t>2</a:t>
            </a:r>
          </a:p>
        </p:txBody>
      </p:sp>
      <p:sp>
        <p:nvSpPr>
          <p:cNvPr id="12" name="TextBox 11"/>
          <p:cNvSpPr txBox="1"/>
          <p:nvPr/>
        </p:nvSpPr>
        <p:spPr>
          <a:xfrm>
            <a:off x="7452706" y="5568870"/>
            <a:ext cx="385042" cy="523220"/>
          </a:xfrm>
          <a:prstGeom prst="rect">
            <a:avLst/>
          </a:prstGeom>
          <a:noFill/>
        </p:spPr>
        <p:txBody>
          <a:bodyPr wrap="none" rtlCol="0">
            <a:spAutoFit/>
          </a:bodyPr>
          <a:lstStyle/>
          <a:p>
            <a:r>
              <a:rPr lang="en-US" sz="2800" dirty="0"/>
              <a:t>3</a:t>
            </a:r>
          </a:p>
        </p:txBody>
      </p:sp>
      <p:sp>
        <p:nvSpPr>
          <p:cNvPr id="13" name="TextBox 12"/>
          <p:cNvSpPr txBox="1"/>
          <p:nvPr/>
        </p:nvSpPr>
        <p:spPr>
          <a:xfrm>
            <a:off x="249965" y="80320"/>
            <a:ext cx="7887865" cy="523220"/>
          </a:xfrm>
          <a:prstGeom prst="rect">
            <a:avLst/>
          </a:prstGeom>
          <a:noFill/>
        </p:spPr>
        <p:txBody>
          <a:bodyPr wrap="none" rtlCol="0">
            <a:spAutoFit/>
          </a:bodyPr>
          <a:lstStyle/>
          <a:p>
            <a:r>
              <a:rPr lang="en-US" sz="2800" dirty="0"/>
              <a:t>Part 1: check if the user has already been Tweeted to</a:t>
            </a:r>
          </a:p>
        </p:txBody>
      </p:sp>
    </p:spTree>
    <p:extLst>
      <p:ext uri="{BB962C8B-B14F-4D97-AF65-F5344CB8AC3E}">
        <p14:creationId xmlns:p14="http://schemas.microsoft.com/office/powerpoint/2010/main" val="11998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8646" y="2064506"/>
            <a:ext cx="2716178" cy="61517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8646" y="2906461"/>
            <a:ext cx="4290647" cy="3828439"/>
          </a:xfrm>
          <a:prstGeom prst="rect">
            <a:avLst/>
          </a:prstGeom>
          <a:ln>
            <a:solidFill>
              <a:schemeClr val="tx1"/>
            </a:solid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246721" y="794597"/>
            <a:ext cx="3727938" cy="1322142"/>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74824" y="1837728"/>
            <a:ext cx="3001109" cy="3516923"/>
          </a:xfrm>
          <a:prstGeom prst="rect">
            <a:avLst/>
          </a:prstGeom>
          <a:ln>
            <a:solidFill>
              <a:schemeClr val="tx1"/>
            </a:solid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63414" y="4714001"/>
            <a:ext cx="2053560" cy="94488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298475" y="2356881"/>
            <a:ext cx="5745883" cy="2357120"/>
          </a:xfrm>
          <a:prstGeom prst="rect">
            <a:avLst/>
          </a:prstGeom>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81912" y="4145541"/>
            <a:ext cx="3562446" cy="2605779"/>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576016" y="5052467"/>
            <a:ext cx="560911" cy="606413"/>
          </a:xfrm>
          <a:prstGeom prst="rect">
            <a:avLst/>
          </a:prstGeom>
        </p:spPr>
      </p:pic>
      <p:sp>
        <p:nvSpPr>
          <p:cNvPr id="13" name="Rectangle 12"/>
          <p:cNvSpPr/>
          <p:nvPr/>
        </p:nvSpPr>
        <p:spPr bwMode="auto">
          <a:xfrm>
            <a:off x="6295085" y="2356881"/>
            <a:ext cx="5749273" cy="43944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689446" y="732016"/>
            <a:ext cx="2504874" cy="843280"/>
          </a:xfrm>
          <a:prstGeom prst="rect">
            <a:avLst/>
          </a:prstGeom>
        </p:spPr>
      </p:pic>
      <p:sp>
        <p:nvSpPr>
          <p:cNvPr id="15" name="Arrow: Down 14"/>
          <p:cNvSpPr/>
          <p:nvPr/>
        </p:nvSpPr>
        <p:spPr bwMode="auto">
          <a:xfrm>
            <a:off x="9776998" y="2181973"/>
            <a:ext cx="972273" cy="54401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6" name="TextBox 15"/>
          <p:cNvSpPr txBox="1"/>
          <p:nvPr/>
        </p:nvSpPr>
        <p:spPr>
          <a:xfrm>
            <a:off x="172382" y="-21992"/>
            <a:ext cx="7538859" cy="584775"/>
          </a:xfrm>
          <a:prstGeom prst="rect">
            <a:avLst/>
          </a:prstGeom>
          <a:noFill/>
        </p:spPr>
        <p:txBody>
          <a:bodyPr wrap="none" rtlCol="0">
            <a:spAutoFit/>
          </a:bodyPr>
          <a:lstStyle/>
          <a:p>
            <a:r>
              <a:rPr lang="en-US" sz="3200" dirty="0"/>
              <a:t>Part 2: score in Bluemix Predictive Analytics</a:t>
            </a:r>
          </a:p>
        </p:txBody>
      </p:sp>
    </p:spTree>
    <p:extLst>
      <p:ext uri="{BB962C8B-B14F-4D97-AF65-F5344CB8AC3E}">
        <p14:creationId xmlns:p14="http://schemas.microsoft.com/office/powerpoint/2010/main" val="189179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6767" y="1076019"/>
            <a:ext cx="4541520" cy="1572365"/>
          </a:xfrm>
          <a:prstGeom prst="rect">
            <a:avLst/>
          </a:prstGeom>
          <a:ln>
            <a:solidFill>
              <a:schemeClr val="tx1"/>
            </a:solidFill>
          </a:ln>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76767" y="5209966"/>
            <a:ext cx="4541520" cy="1615440"/>
          </a:xfrm>
          <a:prstGeom prst="rect">
            <a:avLst/>
          </a:prstGeom>
          <a:ln>
            <a:solidFill>
              <a:schemeClr val="tx1"/>
            </a:solidFill>
          </a:ln>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436503" y="2668640"/>
            <a:ext cx="3565003" cy="1377388"/>
          </a:xfrm>
          <a:prstGeom prst="rect">
            <a:avLst/>
          </a:prstGeom>
          <a:ln>
            <a:solidFill>
              <a:schemeClr val="tx1"/>
            </a:solidFill>
          </a:ln>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276" y="2745322"/>
            <a:ext cx="3418371" cy="2349469"/>
          </a:xfrm>
          <a:prstGeom prst="rect">
            <a:avLst/>
          </a:prstGeom>
          <a:ln>
            <a:solidFill>
              <a:schemeClr val="tx1"/>
            </a:solidFill>
          </a:ln>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49123" y="2852686"/>
            <a:ext cx="4475620" cy="2178644"/>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r="-796"/>
          <a:stretch/>
        </p:blipFill>
        <p:spPr>
          <a:xfrm>
            <a:off x="8889845" y="1174471"/>
            <a:ext cx="3111661" cy="1375459"/>
          </a:xfrm>
          <a:prstGeom prst="rect">
            <a:avLst/>
          </a:prstGeom>
          <a:ln>
            <a:solidFill>
              <a:schemeClr val="tx1"/>
            </a:solidFill>
          </a:ln>
        </p:spPr>
      </p:pic>
      <p:sp>
        <p:nvSpPr>
          <p:cNvPr id="16" name="TextBox 15"/>
          <p:cNvSpPr txBox="1"/>
          <p:nvPr/>
        </p:nvSpPr>
        <p:spPr>
          <a:xfrm>
            <a:off x="240552" y="157459"/>
            <a:ext cx="6321346" cy="584775"/>
          </a:xfrm>
          <a:prstGeom prst="rect">
            <a:avLst/>
          </a:prstGeom>
          <a:noFill/>
        </p:spPr>
        <p:txBody>
          <a:bodyPr wrap="none" rtlCol="0">
            <a:spAutoFit/>
          </a:bodyPr>
          <a:lstStyle/>
          <a:p>
            <a:r>
              <a:rPr lang="en-US" sz="3200" dirty="0"/>
              <a:t>Part 3: Tweet the classification result</a:t>
            </a:r>
          </a:p>
        </p:txBody>
      </p:sp>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82511" y="5031330"/>
            <a:ext cx="3724733" cy="1793690"/>
          </a:xfrm>
          <a:prstGeom prst="rect">
            <a:avLst/>
          </a:prstGeom>
          <a:ln>
            <a:solidFill>
              <a:schemeClr val="tx1"/>
            </a:solidFill>
          </a:ln>
        </p:spPr>
      </p:pic>
    </p:spTree>
    <p:extLst>
      <p:ext uri="{BB962C8B-B14F-4D97-AF65-F5344CB8AC3E}">
        <p14:creationId xmlns:p14="http://schemas.microsoft.com/office/powerpoint/2010/main" val="299584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21" name="Group 20"/>
          <p:cNvGrpSpPr/>
          <p:nvPr/>
        </p:nvGrpSpPr>
        <p:grpSpPr>
          <a:xfrm>
            <a:off x="498787" y="1016000"/>
            <a:ext cx="10557416" cy="5530900"/>
            <a:chOff x="1148787" y="1429606"/>
            <a:chExt cx="9612775" cy="5036014"/>
          </a:xfrm>
        </p:grpSpPr>
        <p:grpSp>
          <p:nvGrpSpPr>
            <p:cNvPr id="13" name="Group 12"/>
            <p:cNvGrpSpPr/>
            <p:nvPr/>
          </p:nvGrpSpPr>
          <p:grpSpPr>
            <a:xfrm>
              <a:off x="1148787" y="1849120"/>
              <a:ext cx="9612775" cy="4616500"/>
              <a:chOff x="1148787" y="1849120"/>
              <a:chExt cx="9612775" cy="4616500"/>
            </a:xfrm>
          </p:grpSpPr>
          <p:grpSp>
            <p:nvGrpSpPr>
              <p:cNvPr id="6" name="Group 5"/>
              <p:cNvGrpSpPr/>
              <p:nvPr/>
            </p:nvGrpSpPr>
            <p:grpSpPr>
              <a:xfrm>
                <a:off x="1148787" y="1849120"/>
                <a:ext cx="9612775" cy="4616500"/>
                <a:chOff x="1597306" y="1972490"/>
                <a:chExt cx="8738886" cy="4196817"/>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7306" y="1972490"/>
                  <a:ext cx="8738886" cy="4196817"/>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6495" y="3039711"/>
                  <a:ext cx="2017550" cy="321379"/>
                </a:xfrm>
                <a:prstGeom prst="rect">
                  <a:avLst/>
                </a:prstGeom>
                <a:ln>
                  <a:noFill/>
                </a:ln>
              </p:spPr>
            </p:pic>
          </p:grpSp>
          <p:grpSp>
            <p:nvGrpSpPr>
              <p:cNvPr id="12" name="Group 11"/>
              <p:cNvGrpSpPr/>
              <p:nvPr/>
            </p:nvGrpSpPr>
            <p:grpSpPr>
              <a:xfrm>
                <a:off x="4949189" y="2886246"/>
                <a:ext cx="709381" cy="2246370"/>
                <a:chOff x="4949189" y="2886246"/>
                <a:chExt cx="709381" cy="2246370"/>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10149" y="2886246"/>
                  <a:ext cx="648421" cy="172099"/>
                </a:xfrm>
                <a:prstGeom prst="rect">
                  <a:avLst/>
                </a:prstGeom>
                <a:ln>
                  <a:noFill/>
                </a:ln>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49189" y="4960517"/>
                  <a:ext cx="648421" cy="172099"/>
                </a:xfrm>
                <a:prstGeom prst="rect">
                  <a:avLst/>
                </a:prstGeom>
                <a:ln>
                  <a:noFill/>
                </a:ln>
              </p:spPr>
            </p:pic>
          </p:grpSp>
        </p:gr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48787" y="1429606"/>
              <a:ext cx="9612775" cy="419514"/>
            </a:xfrm>
            <a:prstGeom prst="rect">
              <a:avLst/>
            </a:prstGeom>
            <a:ln>
              <a:solidFill>
                <a:schemeClr val="tx1"/>
              </a:solidFill>
            </a:ln>
          </p:spPr>
        </p:pic>
      </p:grpSp>
      <p:sp>
        <p:nvSpPr>
          <p:cNvPr id="14" name="TextBox 13"/>
          <p:cNvSpPr txBox="1"/>
          <p:nvPr/>
        </p:nvSpPr>
        <p:spPr>
          <a:xfrm>
            <a:off x="122495" y="78960"/>
            <a:ext cx="2902141" cy="584775"/>
          </a:xfrm>
          <a:prstGeom prst="rect">
            <a:avLst/>
          </a:prstGeom>
          <a:noFill/>
        </p:spPr>
        <p:txBody>
          <a:bodyPr wrap="none" rtlCol="0">
            <a:spAutoFit/>
          </a:bodyPr>
          <a:lstStyle/>
          <a:p>
            <a:r>
              <a:rPr lang="en-US" sz="3200" dirty="0"/>
              <a:t>Result in Twitter</a:t>
            </a:r>
          </a:p>
        </p:txBody>
      </p:sp>
    </p:spTree>
    <p:extLst>
      <p:ext uri="{BB962C8B-B14F-4D97-AF65-F5344CB8AC3E}">
        <p14:creationId xmlns:p14="http://schemas.microsoft.com/office/powerpoint/2010/main" val="127542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slack bot</a:t>
            </a:r>
            <a:br>
              <a:rPr lang="en-US" dirty="0"/>
            </a:br>
            <a:endParaRPr lang="en-US" dirty="0"/>
          </a:p>
        </p:txBody>
      </p:sp>
    </p:spTree>
    <p:extLst>
      <p:ext uri="{BB962C8B-B14F-4D97-AF65-F5344CB8AC3E}">
        <p14:creationId xmlns:p14="http://schemas.microsoft.com/office/powerpoint/2010/main" val="43512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920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5181600"/>
            <a:ext cx="6052345" cy="11785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24744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67584" y="592815"/>
            <a:ext cx="4673375" cy="4114801"/>
          </a:xfrm>
        </p:spPr>
        <p:txBody>
          <a:bodyPr>
            <a:normAutofit lnSpcReduction="10000"/>
          </a:bodyPr>
          <a:lstStyle/>
          <a:p>
            <a:pPr marL="0" indent="0" algn="just">
              <a:buNone/>
            </a:pPr>
            <a:r>
              <a:rPr lang="en-US" sz="3600" b="1" dirty="0">
                <a:solidFill>
                  <a:srgbClr val="FFC000"/>
                </a:solidFill>
              </a:rPr>
              <a:t>Chevrolet</a:t>
            </a:r>
          </a:p>
          <a:p>
            <a:pPr algn="just"/>
            <a:r>
              <a:rPr lang="en-US" dirty="0"/>
              <a:t>Chevrolet’s “Find New Roads” campaign is all about promoting positivity and creative thinking when confronted with challenges. </a:t>
            </a:r>
          </a:p>
          <a:p>
            <a:pPr algn="just"/>
            <a:r>
              <a:rPr lang="en-US" dirty="0"/>
              <a:t>In fact, the brand decided to reward positive consumers by teaming up with Watson to analyze Facebook or Twitter posts and reward the most positive people with free gas.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41043" y="381963"/>
            <a:ext cx="6169307" cy="5648447"/>
          </a:xfrm>
          <a:prstGeom prst="rect">
            <a:avLst/>
          </a:prstGeom>
        </p:spPr>
      </p:pic>
      <p:sp>
        <p:nvSpPr>
          <p:cNvPr id="5" name="Rectangle 4"/>
          <p:cNvSpPr/>
          <p:nvPr/>
        </p:nvSpPr>
        <p:spPr>
          <a:xfrm>
            <a:off x="7113331" y="6053560"/>
            <a:ext cx="3173946" cy="369332"/>
          </a:xfrm>
          <a:prstGeom prst="rect">
            <a:avLst/>
          </a:prstGeom>
        </p:spPr>
        <p:txBody>
          <a:bodyPr wrap="none">
            <a:spAutoFit/>
          </a:bodyPr>
          <a:lstStyle/>
          <a:p>
            <a:r>
              <a:rPr lang="en-US" dirty="0"/>
              <a:t>http://www.findnewroads.com/</a:t>
            </a:r>
          </a:p>
        </p:txBody>
      </p:sp>
    </p:spTree>
    <p:extLst>
      <p:ext uri="{BB962C8B-B14F-4D97-AF65-F5344CB8AC3E}">
        <p14:creationId xmlns:p14="http://schemas.microsoft.com/office/powerpoint/2010/main" val="257304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4750" y="1091493"/>
            <a:ext cx="10096596" cy="5271112"/>
          </a:xfrm>
          <a:prstGeom prst="rect">
            <a:avLst/>
          </a:prstGeom>
        </p:spPr>
      </p:pic>
      <p:sp>
        <p:nvSpPr>
          <p:cNvPr id="3" name="TextBox 2"/>
          <p:cNvSpPr txBox="1"/>
          <p:nvPr/>
        </p:nvSpPr>
        <p:spPr>
          <a:xfrm>
            <a:off x="379355" y="137386"/>
            <a:ext cx="2933816" cy="584775"/>
          </a:xfrm>
          <a:prstGeom prst="rect">
            <a:avLst/>
          </a:prstGeom>
          <a:noFill/>
        </p:spPr>
        <p:txBody>
          <a:bodyPr wrap="none" rtlCol="0">
            <a:spAutoFit/>
          </a:bodyPr>
          <a:lstStyle/>
          <a:p>
            <a:r>
              <a:rPr lang="en-US" sz="3200" dirty="0"/>
              <a:t>Read slack input</a:t>
            </a:r>
          </a:p>
        </p:txBody>
      </p:sp>
      <p:sp>
        <p:nvSpPr>
          <p:cNvPr id="4" name="TextBox 3"/>
          <p:cNvSpPr txBox="1"/>
          <p:nvPr/>
        </p:nvSpPr>
        <p:spPr>
          <a:xfrm>
            <a:off x="9410218" y="2240373"/>
            <a:ext cx="1492716" cy="369332"/>
          </a:xfrm>
          <a:prstGeom prst="rect">
            <a:avLst/>
          </a:prstGeom>
          <a:noFill/>
        </p:spPr>
        <p:txBody>
          <a:bodyPr wrap="none" rtlCol="0">
            <a:spAutoFit/>
          </a:bodyPr>
          <a:lstStyle/>
          <a:p>
            <a:r>
              <a:rPr lang="en-US" dirty="0"/>
              <a:t>Post to slack</a:t>
            </a:r>
          </a:p>
        </p:txBody>
      </p:sp>
      <p:sp>
        <p:nvSpPr>
          <p:cNvPr id="5" name="TextBox 4"/>
          <p:cNvSpPr txBox="1"/>
          <p:nvPr/>
        </p:nvSpPr>
        <p:spPr>
          <a:xfrm>
            <a:off x="1315463" y="3519233"/>
            <a:ext cx="1354354" cy="670802"/>
          </a:xfrm>
          <a:prstGeom prst="rect">
            <a:avLst/>
          </a:prstGeom>
          <a:noFill/>
        </p:spPr>
        <p:txBody>
          <a:bodyPr wrap="square" rtlCol="0">
            <a:spAutoFit/>
          </a:bodyPr>
          <a:lstStyle/>
          <a:p>
            <a:r>
              <a:rPr lang="en-US" dirty="0"/>
              <a:t>Figure out what to do</a:t>
            </a:r>
          </a:p>
        </p:txBody>
      </p:sp>
      <p:sp>
        <p:nvSpPr>
          <p:cNvPr id="6" name="TextBox 5"/>
          <p:cNvSpPr txBox="1"/>
          <p:nvPr/>
        </p:nvSpPr>
        <p:spPr>
          <a:xfrm>
            <a:off x="4725943" y="1649779"/>
            <a:ext cx="2137843" cy="369332"/>
          </a:xfrm>
          <a:prstGeom prst="rect">
            <a:avLst/>
          </a:prstGeom>
          <a:noFill/>
        </p:spPr>
        <p:txBody>
          <a:bodyPr wrap="square" rtlCol="0">
            <a:spAutoFit/>
          </a:bodyPr>
          <a:lstStyle/>
          <a:p>
            <a:r>
              <a:rPr lang="en-US" dirty="0"/>
              <a:t>Bot capabilities</a:t>
            </a:r>
          </a:p>
        </p:txBody>
      </p:sp>
    </p:spTree>
    <p:extLst>
      <p:ext uri="{BB962C8B-B14F-4D97-AF65-F5344CB8AC3E}">
        <p14:creationId xmlns:p14="http://schemas.microsoft.com/office/powerpoint/2010/main" val="193556613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3" name="TextBox 3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4" name="TextBox 3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5" name="TextBox 3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6" name="TextBox 3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7" name="TextBox 3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4" name="Group 13"/>
          <p:cNvGrpSpPr/>
          <p:nvPr/>
        </p:nvGrpSpPr>
        <p:grpSpPr>
          <a:xfrm>
            <a:off x="273010" y="3386928"/>
            <a:ext cx="3771225" cy="396651"/>
            <a:chOff x="5863144" y="710505"/>
            <a:chExt cx="3771225" cy="396651"/>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863144" y="710505"/>
              <a:ext cx="3771225" cy="393879"/>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31192" y="729620"/>
              <a:ext cx="590310" cy="377536"/>
            </a:xfrm>
            <a:prstGeom prst="rect">
              <a:avLst/>
            </a:prstGeom>
          </p:spPr>
        </p:pic>
      </p:gr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6490" b="393"/>
          <a:stretch/>
        </p:blipFill>
        <p:spPr>
          <a:xfrm>
            <a:off x="10238375" y="4333978"/>
            <a:ext cx="1778293" cy="2371158"/>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967" y="3983412"/>
            <a:ext cx="2034545" cy="659484"/>
          </a:xfrm>
          <a:prstGeom prst="rect">
            <a:avLst/>
          </a:prstGeom>
          <a:ln>
            <a:noFill/>
          </a:ln>
        </p:spPr>
      </p:pic>
      <p:grpSp>
        <p:nvGrpSpPr>
          <p:cNvPr id="12" name="Group 11"/>
          <p:cNvGrpSpPr/>
          <p:nvPr/>
        </p:nvGrpSpPr>
        <p:grpSpPr>
          <a:xfrm>
            <a:off x="319061" y="1009828"/>
            <a:ext cx="4008104" cy="1896751"/>
            <a:chOff x="-6492947" y="-3466471"/>
            <a:chExt cx="4008104" cy="1896751"/>
          </a:xfrm>
        </p:grpSpPr>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492947" y="-3466471"/>
              <a:ext cx="4008104" cy="479431"/>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92947" y="-3093720"/>
              <a:ext cx="4008104" cy="1524000"/>
            </a:xfrm>
            <a:prstGeom prst="rect">
              <a:avLst/>
            </a:prstGeom>
          </p:spPr>
        </p:pic>
      </p:grpSp>
      <p:grpSp>
        <p:nvGrpSpPr>
          <p:cNvPr id="25" name="Group 24"/>
          <p:cNvGrpSpPr/>
          <p:nvPr/>
        </p:nvGrpSpPr>
        <p:grpSpPr>
          <a:xfrm>
            <a:off x="6116049" y="1047174"/>
            <a:ext cx="5870062" cy="1831676"/>
            <a:chOff x="278681" y="3144060"/>
            <a:chExt cx="5870062" cy="1831676"/>
          </a:xfrm>
        </p:grpSpPr>
        <p:grpSp>
          <p:nvGrpSpPr>
            <p:cNvPr id="17" name="Group 16"/>
            <p:cNvGrpSpPr/>
            <p:nvPr/>
          </p:nvGrpSpPr>
          <p:grpSpPr>
            <a:xfrm>
              <a:off x="278681" y="3174540"/>
              <a:ext cx="5756683" cy="1801196"/>
              <a:chOff x="174509" y="2833859"/>
              <a:chExt cx="5756683" cy="1801196"/>
            </a:xfrm>
          </p:grpSpPr>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74509" y="2833859"/>
                <a:ext cx="5756683" cy="951063"/>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74509" y="3867302"/>
                <a:ext cx="5756683" cy="767753"/>
              </a:xfrm>
              <a:prstGeom prst="rect">
                <a:avLst/>
              </a:prstGeom>
            </p:spPr>
          </p:pic>
        </p:grpSp>
        <p:sp>
          <p:nvSpPr>
            <p:cNvPr id="18" name="Rectangle 17"/>
            <p:cNvSpPr/>
            <p:nvPr/>
          </p:nvSpPr>
          <p:spPr bwMode="auto">
            <a:xfrm>
              <a:off x="278681" y="3144060"/>
              <a:ext cx="5870062" cy="170244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19" name="Picture 18"/>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557189" y="3598846"/>
            <a:ext cx="2236349" cy="1755415"/>
          </a:xfrm>
          <a:prstGeom prst="rect">
            <a:avLst/>
          </a:prstGeom>
        </p:spPr>
      </p:pic>
      <p:sp>
        <p:nvSpPr>
          <p:cNvPr id="20" name="Rectangle 19"/>
          <p:cNvSpPr/>
          <p:nvPr/>
        </p:nvSpPr>
        <p:spPr bwMode="auto">
          <a:xfrm>
            <a:off x="274051" y="1010786"/>
            <a:ext cx="4467068" cy="198242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cxnSp>
        <p:nvCxnSpPr>
          <p:cNvPr id="24" name="Straight Connector 23"/>
          <p:cNvCxnSpPr/>
          <p:nvPr/>
        </p:nvCxnSpPr>
        <p:spPr bwMode="auto">
          <a:xfrm flipV="1">
            <a:off x="4327165" y="1145894"/>
            <a:ext cx="1911589" cy="1080818"/>
          </a:xfrm>
          <a:prstGeom prst="line">
            <a:avLst/>
          </a:prstGeom>
          <a:noFill/>
          <a:ln w="38100" cap="flat" cmpd="sng" algn="ctr">
            <a:solidFill>
              <a:schemeClr val="tx1"/>
            </a:solidFill>
            <a:prstDash val="solid"/>
            <a:round/>
            <a:headEnd type="oval" w="med" len="med"/>
            <a:tailEnd type="oval" w="med" len="med"/>
          </a:ln>
          <a:effectLst/>
        </p:spPr>
      </p:cxnSp>
      <p:cxnSp>
        <p:nvCxnSpPr>
          <p:cNvPr id="26" name="Straight Connector 25"/>
          <p:cNvCxnSpPr/>
          <p:nvPr/>
        </p:nvCxnSpPr>
        <p:spPr bwMode="auto">
          <a:xfrm>
            <a:off x="3885500" y="2749621"/>
            <a:ext cx="0" cy="656422"/>
          </a:xfrm>
          <a:prstGeom prst="line">
            <a:avLst/>
          </a:prstGeom>
          <a:noFill/>
          <a:ln w="38100" cap="flat" cmpd="sng" algn="ctr">
            <a:solidFill>
              <a:schemeClr val="tx1"/>
            </a:solidFill>
            <a:prstDash val="solid"/>
            <a:round/>
            <a:headEnd type="oval" w="med" len="med"/>
            <a:tailEnd type="oval" w="med" len="med"/>
          </a:ln>
          <a:effectLst/>
        </p:spPr>
      </p:cxnSp>
      <p:sp>
        <p:nvSpPr>
          <p:cNvPr id="22" name="Rectangle 21"/>
          <p:cNvSpPr/>
          <p:nvPr/>
        </p:nvSpPr>
        <p:spPr>
          <a:xfrm>
            <a:off x="225524" y="246781"/>
            <a:ext cx="5321521" cy="523220"/>
          </a:xfrm>
          <a:prstGeom prst="rect">
            <a:avLst/>
          </a:prstGeom>
        </p:spPr>
        <p:txBody>
          <a:bodyPr wrap="none">
            <a:spAutoFit/>
          </a:bodyPr>
          <a:lstStyle/>
          <a:p>
            <a:r>
              <a:rPr lang="en-US" sz="2800" dirty="0"/>
              <a:t>Defining the integration with Slack</a:t>
            </a:r>
          </a:p>
        </p:txBody>
      </p:sp>
      <p:pic>
        <p:nvPicPr>
          <p:cNvPr id="28" name="Picture 2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6900658" y="2878850"/>
            <a:ext cx="5116010" cy="1296784"/>
          </a:xfrm>
          <a:prstGeom prst="rect">
            <a:avLst/>
          </a:prstGeom>
          <a:ln>
            <a:solidFill>
              <a:schemeClr val="tx1"/>
            </a:solidFill>
          </a:ln>
        </p:spPr>
      </p:pic>
      <p:pic>
        <p:nvPicPr>
          <p:cNvPr id="3" name="Picture 2"/>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6900658" y="4337586"/>
            <a:ext cx="3230390" cy="2367550"/>
          </a:xfrm>
          <a:prstGeom prst="rect">
            <a:avLst/>
          </a:prstGeom>
          <a:ln>
            <a:solidFill>
              <a:schemeClr val="tx1"/>
            </a:solidFill>
          </a:ln>
        </p:spPr>
      </p:pic>
      <p:pic>
        <p:nvPicPr>
          <p:cNvPr id="2" name="Picture 1"/>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243891" y="4645668"/>
            <a:ext cx="3565003" cy="1747777"/>
          </a:xfrm>
          <a:prstGeom prst="rect">
            <a:avLst/>
          </a:prstGeom>
          <a:ln>
            <a:solidFill>
              <a:schemeClr val="tx1"/>
            </a:solidFill>
          </a:ln>
        </p:spPr>
      </p:pic>
      <p:sp>
        <p:nvSpPr>
          <p:cNvPr id="30" name="Arrow: Down 29"/>
          <p:cNvSpPr/>
          <p:nvPr/>
        </p:nvSpPr>
        <p:spPr bwMode="auto">
          <a:xfrm>
            <a:off x="2292573" y="3983412"/>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1" name="Arrow: Down 30"/>
          <p:cNvSpPr/>
          <p:nvPr/>
        </p:nvSpPr>
        <p:spPr bwMode="auto">
          <a:xfrm>
            <a:off x="8282563" y="2685810"/>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2" name="Arrow: Down 31"/>
          <p:cNvSpPr/>
          <p:nvPr/>
        </p:nvSpPr>
        <p:spPr bwMode="auto">
          <a:xfrm>
            <a:off x="8282564" y="4227556"/>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665757093"/>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204" y="885399"/>
            <a:ext cx="4150682" cy="5767665"/>
          </a:xfrm>
          <a:prstGeom prst="rect">
            <a:avLst/>
          </a:prstGeom>
        </p:spPr>
      </p:pic>
      <p:cxnSp>
        <p:nvCxnSpPr>
          <p:cNvPr id="4" name="Straight Arrow Connector 3"/>
          <p:cNvCxnSpPr/>
          <p:nvPr/>
        </p:nvCxnSpPr>
        <p:spPr bwMode="auto">
          <a:xfrm>
            <a:off x="4576886" y="252984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5" name="Straight Arrow Connector 4"/>
          <p:cNvCxnSpPr/>
          <p:nvPr/>
        </p:nvCxnSpPr>
        <p:spPr bwMode="auto">
          <a:xfrm>
            <a:off x="4576886" y="32105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bwMode="auto">
          <a:xfrm>
            <a:off x="4576886" y="38608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p:cNvCxnSpPr/>
          <p:nvPr/>
        </p:nvCxnSpPr>
        <p:spPr bwMode="auto">
          <a:xfrm>
            <a:off x="4576886" y="44704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p:cNvCxnSpPr/>
          <p:nvPr/>
        </p:nvCxnSpPr>
        <p:spPr bwMode="auto">
          <a:xfrm>
            <a:off x="4576886" y="50901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9" name="TextBox 8"/>
          <p:cNvSpPr txBox="1"/>
          <p:nvPr/>
        </p:nvSpPr>
        <p:spPr>
          <a:xfrm>
            <a:off x="6045200" y="2316203"/>
            <a:ext cx="3923638" cy="461665"/>
          </a:xfrm>
          <a:prstGeom prst="rect">
            <a:avLst/>
          </a:prstGeom>
          <a:noFill/>
        </p:spPr>
        <p:txBody>
          <a:bodyPr wrap="none" rtlCol="0">
            <a:spAutoFit/>
          </a:bodyPr>
          <a:lstStyle/>
          <a:p>
            <a:r>
              <a:rPr lang="en-US" sz="2400" dirty="0"/>
              <a:t>Give me a Chuck Norris quote</a:t>
            </a:r>
          </a:p>
        </p:txBody>
      </p:sp>
      <p:sp>
        <p:nvSpPr>
          <p:cNvPr id="10" name="TextBox 9"/>
          <p:cNvSpPr txBox="1"/>
          <p:nvPr/>
        </p:nvSpPr>
        <p:spPr>
          <a:xfrm>
            <a:off x="6045200" y="2973169"/>
            <a:ext cx="3558988" cy="461665"/>
          </a:xfrm>
          <a:prstGeom prst="rect">
            <a:avLst/>
          </a:prstGeom>
          <a:noFill/>
        </p:spPr>
        <p:txBody>
          <a:bodyPr wrap="none" rtlCol="0">
            <a:spAutoFit/>
          </a:bodyPr>
          <a:lstStyle/>
          <a:p>
            <a:r>
              <a:rPr lang="en-US" sz="2400" dirty="0"/>
              <a:t>Give me a random coin flip</a:t>
            </a:r>
          </a:p>
        </p:txBody>
      </p:sp>
      <p:sp>
        <p:nvSpPr>
          <p:cNvPr id="11" name="TextBox 10"/>
          <p:cNvSpPr txBox="1"/>
          <p:nvPr/>
        </p:nvSpPr>
        <p:spPr>
          <a:xfrm>
            <a:off x="6045200" y="3615175"/>
            <a:ext cx="3842590" cy="461665"/>
          </a:xfrm>
          <a:prstGeom prst="rect">
            <a:avLst/>
          </a:prstGeom>
          <a:noFill/>
        </p:spPr>
        <p:txBody>
          <a:bodyPr wrap="none" rtlCol="0">
            <a:spAutoFit/>
          </a:bodyPr>
          <a:lstStyle/>
          <a:p>
            <a:r>
              <a:rPr lang="en-US" sz="2400" dirty="0"/>
              <a:t>Invoke Watson dialog service</a:t>
            </a:r>
          </a:p>
        </p:txBody>
      </p:sp>
      <p:sp>
        <p:nvSpPr>
          <p:cNvPr id="12" name="TextBox 11"/>
          <p:cNvSpPr txBox="1"/>
          <p:nvPr/>
        </p:nvSpPr>
        <p:spPr>
          <a:xfrm>
            <a:off x="6045200" y="4239929"/>
            <a:ext cx="1911164" cy="461665"/>
          </a:xfrm>
          <a:prstGeom prst="rect">
            <a:avLst/>
          </a:prstGeom>
          <a:noFill/>
        </p:spPr>
        <p:txBody>
          <a:bodyPr wrap="none" rtlCol="0">
            <a:spAutoFit/>
          </a:bodyPr>
          <a:lstStyle/>
          <a:p>
            <a:r>
              <a:rPr lang="en-US" sz="2400" dirty="0"/>
              <a:t>Tell me a joke</a:t>
            </a:r>
          </a:p>
        </p:txBody>
      </p:sp>
      <p:sp>
        <p:nvSpPr>
          <p:cNvPr id="13" name="TextBox 12"/>
          <p:cNvSpPr txBox="1"/>
          <p:nvPr/>
        </p:nvSpPr>
        <p:spPr>
          <a:xfrm>
            <a:off x="6045200" y="4856057"/>
            <a:ext cx="2874505" cy="461665"/>
          </a:xfrm>
          <a:prstGeom prst="rect">
            <a:avLst/>
          </a:prstGeom>
          <a:noFill/>
        </p:spPr>
        <p:txBody>
          <a:bodyPr wrap="none" rtlCol="0">
            <a:spAutoFit/>
          </a:bodyPr>
          <a:lstStyle/>
          <a:p>
            <a:r>
              <a:rPr lang="en-US" sz="2400" dirty="0"/>
              <a:t>Show me the options</a:t>
            </a:r>
          </a:p>
        </p:txBody>
      </p:sp>
      <p:sp>
        <p:nvSpPr>
          <p:cNvPr id="14" name="Rectangle 13"/>
          <p:cNvSpPr/>
          <p:nvPr/>
        </p:nvSpPr>
        <p:spPr>
          <a:xfrm>
            <a:off x="139260" y="151094"/>
            <a:ext cx="3897221" cy="584775"/>
          </a:xfrm>
          <a:prstGeom prst="rect">
            <a:avLst/>
          </a:prstGeom>
        </p:spPr>
        <p:txBody>
          <a:bodyPr wrap="none">
            <a:spAutoFit/>
          </a:bodyPr>
          <a:lstStyle/>
          <a:p>
            <a:r>
              <a:rPr lang="en-US" sz="3200" dirty="0"/>
              <a:t>Capabilities of the bot</a:t>
            </a:r>
          </a:p>
        </p:txBody>
      </p:sp>
    </p:spTree>
    <p:extLst>
      <p:ext uri="{BB962C8B-B14F-4D97-AF65-F5344CB8AC3E}">
        <p14:creationId xmlns:p14="http://schemas.microsoft.com/office/powerpoint/2010/main" val="167495217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Rectangle 9"/>
          <p:cNvSpPr/>
          <p:nvPr/>
        </p:nvSpPr>
        <p:spPr>
          <a:xfrm>
            <a:off x="8792257" y="4722727"/>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0725" y="1665469"/>
            <a:ext cx="3596640" cy="288544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37840" y="1036320"/>
            <a:ext cx="4734560" cy="38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00725" y="1665469"/>
            <a:ext cx="3541855" cy="1770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772400" y="1665469"/>
            <a:ext cx="4166887" cy="2509263"/>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92182" y="5098904"/>
            <a:ext cx="11241203" cy="1435261"/>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92182" y="4722727"/>
            <a:ext cx="8833669" cy="400998"/>
          </a:xfrm>
          <a:prstGeom prst="rect">
            <a:avLst/>
          </a:prstGeom>
        </p:spPr>
      </p:pic>
      <p:sp>
        <p:nvSpPr>
          <p:cNvPr id="8" name="Rectangle 7"/>
          <p:cNvSpPr/>
          <p:nvPr/>
        </p:nvSpPr>
        <p:spPr bwMode="auto">
          <a:xfrm>
            <a:off x="492182" y="4722728"/>
            <a:ext cx="11241203" cy="181143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90725" y="159157"/>
            <a:ext cx="5171609" cy="584775"/>
          </a:xfrm>
          <a:prstGeom prst="rect">
            <a:avLst/>
          </a:prstGeom>
        </p:spPr>
        <p:txBody>
          <a:bodyPr wrap="none">
            <a:spAutoFit/>
          </a:bodyPr>
          <a:lstStyle/>
          <a:p>
            <a:r>
              <a:rPr lang="en-US" sz="3200" dirty="0"/>
              <a:t>Give me a Chuck Norris quote</a:t>
            </a:r>
          </a:p>
        </p:txBody>
      </p:sp>
    </p:spTree>
    <p:extLst>
      <p:ext uri="{BB962C8B-B14F-4D97-AF65-F5344CB8AC3E}">
        <p14:creationId xmlns:p14="http://schemas.microsoft.com/office/powerpoint/2010/main" val="67051607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Rectangle 7"/>
          <p:cNvSpPr/>
          <p:nvPr/>
        </p:nvSpPr>
        <p:spPr>
          <a:xfrm>
            <a:off x="8843300" y="4795776"/>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0996" y="1056204"/>
            <a:ext cx="2421932" cy="56716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0996" y="5196774"/>
            <a:ext cx="11343431" cy="126742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22407" y="1743184"/>
            <a:ext cx="7400533" cy="2852094"/>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0996" y="4795776"/>
            <a:ext cx="9308231" cy="400998"/>
          </a:xfrm>
          <a:prstGeom prst="rect">
            <a:avLst/>
          </a:prstGeom>
        </p:spPr>
      </p:pic>
      <p:sp>
        <p:nvSpPr>
          <p:cNvPr id="6" name="Rectangle 5"/>
          <p:cNvSpPr/>
          <p:nvPr/>
        </p:nvSpPr>
        <p:spPr bwMode="auto">
          <a:xfrm>
            <a:off x="440996" y="4795777"/>
            <a:ext cx="11343431" cy="166842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64564" y="240846"/>
            <a:ext cx="5856090" cy="646331"/>
          </a:xfrm>
          <a:prstGeom prst="rect">
            <a:avLst/>
          </a:prstGeom>
        </p:spPr>
        <p:txBody>
          <a:bodyPr wrap="none">
            <a:spAutoFit/>
          </a:bodyPr>
          <a:lstStyle/>
          <a:p>
            <a:r>
              <a:rPr lang="en-US" sz="3600" dirty="0"/>
              <a:t>Provide me a random coin flip</a:t>
            </a:r>
          </a:p>
        </p:txBody>
      </p:sp>
    </p:spTree>
    <p:extLst>
      <p:ext uri="{BB962C8B-B14F-4D97-AF65-F5344CB8AC3E}">
        <p14:creationId xmlns:p14="http://schemas.microsoft.com/office/powerpoint/2010/main" val="55025798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9"/>
          <a:stretch/>
        </p:blipFill>
        <p:spPr>
          <a:xfrm>
            <a:off x="8358850" y="1605614"/>
            <a:ext cx="3541853" cy="4815068"/>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422" y="1113934"/>
            <a:ext cx="2972766" cy="2372810"/>
          </a:xfrm>
          <a:prstGeom prst="rect">
            <a:avLst/>
          </a:prstGeom>
        </p:spPr>
      </p:pic>
      <p:grpSp>
        <p:nvGrpSpPr>
          <p:cNvPr id="7" name="Group 6"/>
          <p:cNvGrpSpPr/>
          <p:nvPr/>
        </p:nvGrpSpPr>
        <p:grpSpPr>
          <a:xfrm>
            <a:off x="2457690" y="2592731"/>
            <a:ext cx="5403448" cy="3796498"/>
            <a:chOff x="2920677" y="2314936"/>
            <a:chExt cx="5403448" cy="3796498"/>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636870" y="2314937"/>
              <a:ext cx="2687255" cy="3796497"/>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20677" y="2314936"/>
              <a:ext cx="2716193" cy="3796497"/>
            </a:xfrm>
            <a:prstGeom prst="rect">
              <a:avLst/>
            </a:prstGeom>
          </p:spPr>
        </p:pic>
      </p:grpSp>
      <p:sp>
        <p:nvSpPr>
          <p:cNvPr id="8" name="Arrow: Bent-Up 7"/>
          <p:cNvSpPr/>
          <p:nvPr/>
        </p:nvSpPr>
        <p:spPr bwMode="auto">
          <a:xfrm rot="5400000">
            <a:off x="1075479" y="3813611"/>
            <a:ext cx="1307939" cy="925975"/>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2457691" y="2592730"/>
            <a:ext cx="5403448" cy="379649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Arrow: Right 9"/>
          <p:cNvSpPr/>
          <p:nvPr/>
        </p:nvSpPr>
        <p:spPr bwMode="auto">
          <a:xfrm>
            <a:off x="6866679" y="3749699"/>
            <a:ext cx="1492171"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5206656" y="268087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Rectangle 11"/>
          <p:cNvSpPr/>
          <p:nvPr/>
        </p:nvSpPr>
        <p:spPr>
          <a:xfrm>
            <a:off x="316112" y="306635"/>
            <a:ext cx="10435101" cy="523220"/>
          </a:xfrm>
          <a:prstGeom prst="rect">
            <a:avLst/>
          </a:prstGeom>
        </p:spPr>
        <p:txBody>
          <a:bodyPr wrap="none">
            <a:spAutoFit/>
          </a:bodyPr>
          <a:lstStyle/>
          <a:p>
            <a:r>
              <a:rPr lang="en-US" sz="2800" dirty="0"/>
              <a:t>Watson Conversation service (old: dialog service): defining the intents</a:t>
            </a:r>
          </a:p>
        </p:txBody>
      </p:sp>
    </p:spTree>
    <p:extLst>
      <p:ext uri="{BB962C8B-B14F-4D97-AF65-F5344CB8AC3E}">
        <p14:creationId xmlns:p14="http://schemas.microsoft.com/office/powerpoint/2010/main" val="61156005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5274" y="1071340"/>
            <a:ext cx="11343190" cy="5497976"/>
          </a:xfrm>
          <a:prstGeom prst="rect">
            <a:avLst/>
          </a:prstGeom>
          <a:ln>
            <a:solidFill>
              <a:schemeClr val="tx1"/>
            </a:solidFill>
          </a:ln>
        </p:spPr>
      </p:pic>
      <p:sp>
        <p:nvSpPr>
          <p:cNvPr id="3" name="Rectangle 2"/>
          <p:cNvSpPr/>
          <p:nvPr/>
        </p:nvSpPr>
        <p:spPr bwMode="auto">
          <a:xfrm>
            <a:off x="5276104" y="117410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4" name="Rectangle 3"/>
          <p:cNvSpPr/>
          <p:nvPr/>
        </p:nvSpPr>
        <p:spPr>
          <a:xfrm>
            <a:off x="276324" y="245561"/>
            <a:ext cx="8640507" cy="584775"/>
          </a:xfrm>
          <a:prstGeom prst="rect">
            <a:avLst/>
          </a:prstGeom>
        </p:spPr>
        <p:txBody>
          <a:bodyPr wrap="none">
            <a:spAutoFit/>
          </a:bodyPr>
          <a:lstStyle/>
          <a:p>
            <a:r>
              <a:rPr lang="en-US" sz="3200" dirty="0"/>
              <a:t>Watson Conversation service: defining the entities</a:t>
            </a:r>
          </a:p>
        </p:txBody>
      </p:sp>
    </p:spTree>
    <p:extLst>
      <p:ext uri="{BB962C8B-B14F-4D97-AF65-F5344CB8AC3E}">
        <p14:creationId xmlns:p14="http://schemas.microsoft.com/office/powerpoint/2010/main" val="311046773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4112999" y="1150394"/>
            <a:ext cx="7859210" cy="5046562"/>
            <a:chOff x="4224759" y="1099594"/>
            <a:chExt cx="7859210" cy="5046562"/>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88"/>
            <a:stretch/>
          </p:blipFill>
          <p:spPr>
            <a:xfrm>
              <a:off x="4224759" y="1099594"/>
              <a:ext cx="7859210" cy="5046562"/>
            </a:xfrm>
            <a:prstGeom prst="rect">
              <a:avLst/>
            </a:prstGeom>
            <a:ln>
              <a:solidFill>
                <a:schemeClr val="tx1"/>
              </a:solidFill>
            </a:ln>
          </p:spPr>
        </p:pic>
        <p:sp>
          <p:nvSpPr>
            <p:cNvPr id="5" name="Rectangle 4"/>
            <p:cNvSpPr/>
            <p:nvPr/>
          </p:nvSpPr>
          <p:spPr bwMode="auto">
            <a:xfrm>
              <a:off x="4224759" y="5671595"/>
              <a:ext cx="1574157" cy="474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200" y="1150394"/>
            <a:ext cx="2891983" cy="5046562"/>
          </a:xfrm>
          <a:prstGeom prst="rect">
            <a:avLst/>
          </a:prstGeom>
          <a:ln>
            <a:solidFill>
              <a:schemeClr val="tx1"/>
            </a:solidFill>
          </a:ln>
        </p:spPr>
      </p:pic>
      <p:sp>
        <p:nvSpPr>
          <p:cNvPr id="4" name="Arrow: Right 3"/>
          <p:cNvSpPr/>
          <p:nvPr/>
        </p:nvSpPr>
        <p:spPr bwMode="auto">
          <a:xfrm>
            <a:off x="3070184" y="1867524"/>
            <a:ext cx="1154576"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78200" y="287774"/>
            <a:ext cx="8422498" cy="584775"/>
          </a:xfrm>
          <a:prstGeom prst="rect">
            <a:avLst/>
          </a:prstGeom>
        </p:spPr>
        <p:txBody>
          <a:bodyPr wrap="none">
            <a:spAutoFit/>
          </a:bodyPr>
          <a:lstStyle/>
          <a:p>
            <a:r>
              <a:rPr lang="en-US" sz="3200" dirty="0"/>
              <a:t>Watson Conversation service: defining the dialog</a:t>
            </a:r>
          </a:p>
        </p:txBody>
      </p:sp>
    </p:spTree>
    <p:extLst>
      <p:ext uri="{BB962C8B-B14F-4D97-AF65-F5344CB8AC3E}">
        <p14:creationId xmlns:p14="http://schemas.microsoft.com/office/powerpoint/2010/main" val="358094378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48480" y="5131229"/>
            <a:ext cx="3932852" cy="1641231"/>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915" y="636300"/>
            <a:ext cx="4334249" cy="1770732"/>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1915" y="2551093"/>
            <a:ext cx="3634154" cy="2008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71915" y="4704080"/>
            <a:ext cx="3736316" cy="2068380"/>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498250" y="2337451"/>
            <a:ext cx="3587262" cy="1940169"/>
          </a:xfrm>
          <a:prstGeom prst="rect">
            <a:avLst/>
          </a:prstGeom>
          <a:ln>
            <a:solidFill>
              <a:schemeClr val="tx1"/>
            </a:solidFill>
          </a:ln>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521695" y="4439920"/>
            <a:ext cx="3563817" cy="2332540"/>
          </a:xfrm>
          <a:prstGeom prst="rect">
            <a:avLst/>
          </a:prstGeom>
          <a:ln>
            <a:solidFill>
              <a:schemeClr val="tx1"/>
            </a:solidFill>
          </a:ln>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040045" y="2962824"/>
            <a:ext cx="4324228" cy="1441575"/>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527800" y="664446"/>
            <a:ext cx="5557712" cy="1503680"/>
          </a:xfrm>
          <a:prstGeom prst="rect">
            <a:avLst/>
          </a:prstGeom>
          <a:ln>
            <a:solidFill>
              <a:schemeClr val="tx1"/>
            </a:solidFill>
          </a:ln>
        </p:spPr>
      </p:pic>
      <p:sp>
        <p:nvSpPr>
          <p:cNvPr id="10" name="Rectangle 9"/>
          <p:cNvSpPr/>
          <p:nvPr/>
        </p:nvSpPr>
        <p:spPr>
          <a:xfrm>
            <a:off x="152006" y="-33138"/>
            <a:ext cx="12039994" cy="584775"/>
          </a:xfrm>
          <a:prstGeom prst="rect">
            <a:avLst/>
          </a:prstGeom>
        </p:spPr>
        <p:txBody>
          <a:bodyPr wrap="square">
            <a:spAutoFit/>
          </a:bodyPr>
          <a:lstStyle/>
          <a:p>
            <a:r>
              <a:rPr lang="en-US" sz="3200" dirty="0"/>
              <a:t>Calling Watson Conversation service, taking into account the context</a:t>
            </a:r>
          </a:p>
        </p:txBody>
      </p:sp>
    </p:spTree>
    <p:extLst>
      <p:ext uri="{BB962C8B-B14F-4D97-AF65-F5344CB8AC3E}">
        <p14:creationId xmlns:p14="http://schemas.microsoft.com/office/powerpoint/2010/main" val="6777312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79167" y="1748131"/>
            <a:ext cx="3162362" cy="206465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0811" y="1656456"/>
            <a:ext cx="3310360" cy="367884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409503" y="4912721"/>
            <a:ext cx="2286000" cy="16256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815103" y="5200008"/>
            <a:ext cx="3298094" cy="135128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46663" y="597345"/>
            <a:ext cx="1667497" cy="5868365"/>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345162" y="4435798"/>
            <a:ext cx="1019936" cy="445677"/>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920941" y="3845083"/>
            <a:ext cx="4120588" cy="2709850"/>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t="-5191"/>
          <a:stretch/>
        </p:blipFill>
        <p:spPr>
          <a:xfrm>
            <a:off x="9781346" y="743844"/>
            <a:ext cx="2260184" cy="912612"/>
          </a:xfrm>
          <a:prstGeom prst="rect">
            <a:avLst/>
          </a:prstGeom>
        </p:spPr>
      </p:pic>
      <p:sp>
        <p:nvSpPr>
          <p:cNvPr id="14" name="Arrow: Down 13"/>
          <p:cNvSpPr/>
          <p:nvPr/>
        </p:nvSpPr>
        <p:spPr bwMode="auto">
          <a:xfrm>
            <a:off x="10685731" y="1539970"/>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5" name="Arrow: Down 14"/>
          <p:cNvSpPr/>
          <p:nvPr/>
        </p:nvSpPr>
        <p:spPr bwMode="auto">
          <a:xfrm>
            <a:off x="10685730" y="3702579"/>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351913" y="1378046"/>
            <a:ext cx="3330014" cy="1045079"/>
          </a:xfrm>
          <a:prstGeom prst="rect">
            <a:avLst/>
          </a:prstGeom>
          <a:ln>
            <a:solidFill>
              <a:schemeClr val="tx1"/>
            </a:solidFill>
          </a:ln>
        </p:spPr>
      </p:pic>
      <p:pic>
        <p:nvPicPr>
          <p:cNvPr id="18" name="Picture 1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5325071" y="2591651"/>
            <a:ext cx="2542243" cy="1630005"/>
          </a:xfrm>
          <a:prstGeom prst="rect">
            <a:avLst/>
          </a:prstGeom>
          <a:ln>
            <a:solidFill>
              <a:schemeClr val="tx1"/>
            </a:solidFill>
          </a:ln>
        </p:spPr>
      </p:pic>
      <p:sp>
        <p:nvSpPr>
          <p:cNvPr id="16" name="Rectangle 15"/>
          <p:cNvSpPr/>
          <p:nvPr/>
        </p:nvSpPr>
        <p:spPr>
          <a:xfrm>
            <a:off x="182032" y="89819"/>
            <a:ext cx="11859497" cy="461665"/>
          </a:xfrm>
          <a:prstGeom prst="rect">
            <a:avLst/>
          </a:prstGeom>
        </p:spPr>
        <p:txBody>
          <a:bodyPr wrap="square">
            <a:spAutoFit/>
          </a:bodyPr>
          <a:lstStyle/>
          <a:p>
            <a:r>
              <a:rPr lang="en-US" sz="2400" dirty="0" err="1"/>
              <a:t>Cloudant</a:t>
            </a:r>
            <a:r>
              <a:rPr lang="en-US" sz="2400" dirty="0"/>
              <a:t>: defining an index in order to query. (in this case: we want to sort on time)</a:t>
            </a:r>
          </a:p>
        </p:txBody>
      </p:sp>
      <p:pic>
        <p:nvPicPr>
          <p:cNvPr id="19" name="Picture 18"/>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846519" y="1490472"/>
            <a:ext cx="3310360" cy="331968"/>
          </a:xfrm>
          <a:prstGeom prst="rect">
            <a:avLst/>
          </a:prstGeom>
        </p:spPr>
      </p:pic>
      <p:sp>
        <p:nvSpPr>
          <p:cNvPr id="20" name="Arrow: Right 19"/>
          <p:cNvSpPr/>
          <p:nvPr/>
        </p:nvSpPr>
        <p:spPr bwMode="auto">
          <a:xfrm rot="10800000">
            <a:off x="6458631" y="501564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345812076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0815" y="4519596"/>
            <a:ext cx="11660626" cy="2092798"/>
          </a:xfrm>
        </p:spPr>
        <p:txBody>
          <a:bodyPr>
            <a:normAutofit/>
          </a:bodyPr>
          <a:lstStyle/>
          <a:p>
            <a:pPr marL="0" indent="0" algn="just">
              <a:buNone/>
            </a:pPr>
            <a:r>
              <a:rPr lang="en-US" dirty="0"/>
              <a:t>Partnering with Watson, the North Face is driving forward “cognitive retail” which matches you automatically to the appropriate options based on a quick survey about your intended usage. No longer do you have to decide whether you need a jacket with synthetic, down, or cotton insulation. Just outsource the decisions to Watson.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73172" y="391416"/>
            <a:ext cx="7558269" cy="326888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87640" y="3238500"/>
            <a:ext cx="533400" cy="523240"/>
          </a:xfrm>
          <a:prstGeom prst="ellipse">
            <a:avLst/>
          </a:prstGeom>
        </p:spPr>
      </p:pic>
      <p:sp>
        <p:nvSpPr>
          <p:cNvPr id="6" name="Content Placeholder 2"/>
          <p:cNvSpPr txBox="1">
            <a:spLocks/>
          </p:cNvSpPr>
          <p:nvPr/>
        </p:nvSpPr>
        <p:spPr>
          <a:xfrm>
            <a:off x="270815" y="919736"/>
            <a:ext cx="3906424" cy="297154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Font typeface="Arial" pitchFamily="34" charset="0"/>
              <a:buNone/>
            </a:pPr>
            <a:r>
              <a:rPr lang="en-US" sz="3600" b="1" dirty="0">
                <a:solidFill>
                  <a:srgbClr val="FFC000"/>
                </a:solidFill>
              </a:rPr>
              <a:t>The North Face</a:t>
            </a:r>
          </a:p>
          <a:p>
            <a:pPr marL="0" indent="0" algn="just">
              <a:buFont typeface="Arial" pitchFamily="34" charset="0"/>
              <a:buNone/>
            </a:pPr>
            <a:r>
              <a:rPr lang="en-US" dirty="0"/>
              <a:t>When it comes to shopping, one size does NOT fit all, but trying to find the perfect fit for your specific needs can be daunting when you’re culling through hundreds of options. </a:t>
            </a:r>
          </a:p>
          <a:p>
            <a:pPr algn="just"/>
            <a:endParaRPr lang="en-US" dirty="0"/>
          </a:p>
        </p:txBody>
      </p:sp>
      <p:sp>
        <p:nvSpPr>
          <p:cNvPr id="7" name="Rectangle 6"/>
          <p:cNvSpPr/>
          <p:nvPr/>
        </p:nvSpPr>
        <p:spPr>
          <a:xfrm>
            <a:off x="6555332" y="3905283"/>
            <a:ext cx="3531416" cy="369332"/>
          </a:xfrm>
          <a:prstGeom prst="rect">
            <a:avLst/>
          </a:prstGeom>
        </p:spPr>
        <p:txBody>
          <a:bodyPr wrap="none">
            <a:spAutoFit/>
          </a:bodyPr>
          <a:lstStyle/>
          <a:p>
            <a:r>
              <a:rPr lang="en-US" dirty="0"/>
              <a:t>https://www.thenorthface.com/xps</a:t>
            </a:r>
          </a:p>
        </p:txBody>
      </p:sp>
    </p:spTree>
    <p:extLst>
      <p:ext uri="{BB962C8B-B14F-4D97-AF65-F5344CB8AC3E}">
        <p14:creationId xmlns:p14="http://schemas.microsoft.com/office/powerpoint/2010/main" val="27569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Rectangle 8"/>
          <p:cNvSpPr/>
          <p:nvPr/>
        </p:nvSpPr>
        <p:spPr>
          <a:xfrm>
            <a:off x="6851697" y="1019831"/>
            <a:ext cx="3079995" cy="56894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13577" y="1019832"/>
            <a:ext cx="9118115" cy="5689465"/>
            <a:chOff x="813577" y="707808"/>
            <a:chExt cx="9666094" cy="6001490"/>
          </a:xfrm>
        </p:grpSpPr>
        <p:grpSp>
          <p:nvGrpSpPr>
            <p:cNvPr id="5" name="Group 4"/>
            <p:cNvGrpSpPr/>
            <p:nvPr/>
          </p:nvGrpSpPr>
          <p:grpSpPr>
            <a:xfrm>
              <a:off x="847972" y="707808"/>
              <a:ext cx="9583779" cy="6001490"/>
              <a:chOff x="1648041" y="1200049"/>
              <a:chExt cx="7272440" cy="450900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85821" y="1738224"/>
                <a:ext cx="5334660" cy="397083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48041" y="1200049"/>
                <a:ext cx="1937779" cy="450900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58201" y="1200049"/>
                <a:ext cx="5789079" cy="538175"/>
              </a:xfrm>
              <a:prstGeom prst="rect">
                <a:avLst/>
              </a:prstGeom>
            </p:spPr>
          </p:pic>
        </p:grpSp>
        <p:sp>
          <p:nvSpPr>
            <p:cNvPr id="6" name="Rectangle 5"/>
            <p:cNvSpPr/>
            <p:nvPr/>
          </p:nvSpPr>
          <p:spPr bwMode="auto">
            <a:xfrm>
              <a:off x="813577" y="707808"/>
              <a:ext cx="9666094" cy="600148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sp>
        <p:nvSpPr>
          <p:cNvPr id="8" name="Rectangle 7"/>
          <p:cNvSpPr/>
          <p:nvPr/>
        </p:nvSpPr>
        <p:spPr>
          <a:xfrm>
            <a:off x="658542" y="95522"/>
            <a:ext cx="9968818" cy="584775"/>
          </a:xfrm>
          <a:prstGeom prst="rect">
            <a:avLst/>
          </a:prstGeom>
        </p:spPr>
        <p:txBody>
          <a:bodyPr wrap="square">
            <a:spAutoFit/>
          </a:bodyPr>
          <a:lstStyle/>
          <a:p>
            <a:r>
              <a:rPr lang="en-US" sz="3200" dirty="0"/>
              <a:t>Result of the Conversation service in Slack</a:t>
            </a:r>
          </a:p>
        </p:txBody>
      </p:sp>
    </p:spTree>
    <p:extLst>
      <p:ext uri="{BB962C8B-B14F-4D97-AF65-F5344CB8AC3E}">
        <p14:creationId xmlns:p14="http://schemas.microsoft.com/office/powerpoint/2010/main" val="164164890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00960" y="1026159"/>
            <a:ext cx="6502400" cy="1404525"/>
          </a:xfrm>
          <a:prstGeom prst="rect">
            <a:avLst/>
          </a:prstGeom>
        </p:spPr>
      </p:pic>
      <p:grpSp>
        <p:nvGrpSpPr>
          <p:cNvPr id="5" name="Group 4"/>
          <p:cNvGrpSpPr/>
          <p:nvPr/>
        </p:nvGrpSpPr>
        <p:grpSpPr>
          <a:xfrm>
            <a:off x="643635" y="2611120"/>
            <a:ext cx="10140260" cy="3878992"/>
            <a:chOff x="1137919" y="2928524"/>
            <a:chExt cx="8260081" cy="315976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37919" y="2928524"/>
              <a:ext cx="8260081" cy="315976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48000" y="3345084"/>
              <a:ext cx="6350000" cy="2743200"/>
            </a:xfrm>
            <a:prstGeom prst="rect">
              <a:avLst/>
            </a:prstGeom>
          </p:spPr>
        </p:pic>
      </p:grpSp>
      <p:sp>
        <p:nvSpPr>
          <p:cNvPr id="6" name="Rectangle 5"/>
          <p:cNvSpPr/>
          <p:nvPr/>
        </p:nvSpPr>
        <p:spPr>
          <a:xfrm>
            <a:off x="345078" y="151111"/>
            <a:ext cx="5013844" cy="523220"/>
          </a:xfrm>
          <a:prstGeom prst="rect">
            <a:avLst/>
          </a:prstGeom>
        </p:spPr>
        <p:txBody>
          <a:bodyPr wrap="square">
            <a:spAutoFit/>
          </a:bodyPr>
          <a:lstStyle/>
          <a:p>
            <a:r>
              <a:rPr lang="en-US" sz="2800" dirty="0"/>
              <a:t>The joke and help functionality</a:t>
            </a:r>
          </a:p>
        </p:txBody>
      </p:sp>
      <p:sp>
        <p:nvSpPr>
          <p:cNvPr id="7" name="Rectangle 6"/>
          <p:cNvSpPr/>
          <p:nvPr/>
        </p:nvSpPr>
        <p:spPr bwMode="auto">
          <a:xfrm>
            <a:off x="643635" y="2611120"/>
            <a:ext cx="10140260" cy="387899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28248957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tooling @IBM</a:t>
            </a:r>
          </a:p>
        </p:txBody>
      </p:sp>
      <p:sp>
        <p:nvSpPr>
          <p:cNvPr id="3" name="Text Placeholder 2"/>
          <p:cNvSpPr>
            <a:spLocks noGrp="1"/>
          </p:cNvSpPr>
          <p:nvPr>
            <p:ph type="body" idx="1"/>
          </p:nvPr>
        </p:nvSpPr>
        <p:spPr>
          <a:xfrm>
            <a:off x="963084" y="3960814"/>
            <a:ext cx="10363200" cy="1500187"/>
          </a:xfrm>
        </p:spPr>
        <p:txBody>
          <a:bodyPr/>
          <a:lstStyle/>
          <a:p>
            <a:r>
              <a:rPr lang="en-US" dirty="0"/>
              <a:t>IBM data science experience</a:t>
            </a:r>
          </a:p>
        </p:txBody>
      </p:sp>
    </p:spTree>
    <p:extLst>
      <p:ext uri="{BB962C8B-B14F-4D97-AF65-F5344CB8AC3E}">
        <p14:creationId xmlns:p14="http://schemas.microsoft.com/office/powerpoint/2010/main" val="324124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atascience.ibm.com/blog/content/images/2016/06/DSX-capabiliti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73" y="582099"/>
            <a:ext cx="9187958" cy="571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64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315" y="100484"/>
            <a:ext cx="9146383" cy="828152"/>
          </a:xfrm>
        </p:spPr>
        <p:txBody>
          <a:bodyPr/>
          <a:lstStyle/>
          <a:p>
            <a:r>
              <a:rPr lang="en-US" dirty="0"/>
              <a:t>What is DSX?</a:t>
            </a:r>
          </a:p>
        </p:txBody>
      </p:sp>
      <p:sp>
        <p:nvSpPr>
          <p:cNvPr id="3" name="Content Placeholder 2"/>
          <p:cNvSpPr>
            <a:spLocks noGrp="1"/>
          </p:cNvSpPr>
          <p:nvPr>
            <p:ph idx="1"/>
          </p:nvPr>
        </p:nvSpPr>
        <p:spPr>
          <a:xfrm>
            <a:off x="1331890" y="1313661"/>
            <a:ext cx="9136771" cy="4114801"/>
          </a:xfrm>
        </p:spPr>
        <p:txBody>
          <a:bodyPr/>
          <a:lstStyle/>
          <a:p>
            <a:r>
              <a:rPr lang="en-US" dirty="0"/>
              <a:t>IBM Data Science Experience is an environment that has everything a data scientist needs to be successful. </a:t>
            </a:r>
          </a:p>
          <a:p>
            <a:r>
              <a:rPr lang="en-US" dirty="0"/>
              <a:t>The Experience is an interactive, collaborative, cloud-based environment where data scientists can use multiple tools to activate their insights. </a:t>
            </a:r>
          </a:p>
          <a:p>
            <a:r>
              <a:rPr lang="en-US" dirty="0"/>
              <a:t>Data scientists can use the best of open source, tap into IBM's unique features, grow their capabilities, and share their successes.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880" y="4514242"/>
            <a:ext cx="11918067" cy="2009308"/>
          </a:xfrm>
          <a:prstGeom prst="rect">
            <a:avLst/>
          </a:prstGeom>
        </p:spPr>
      </p:pic>
    </p:spTree>
    <p:extLst>
      <p:ext uri="{BB962C8B-B14F-4D97-AF65-F5344CB8AC3E}">
        <p14:creationId xmlns:p14="http://schemas.microsoft.com/office/powerpoint/2010/main" val="21432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31" y="5162309"/>
            <a:ext cx="11505649" cy="1982505"/>
          </a:xfrm>
        </p:spPr>
        <p:txBody>
          <a:bodyPr>
            <a:noAutofit/>
          </a:bodyPr>
          <a:lstStyle/>
          <a:p>
            <a:r>
              <a:rPr lang="en-US" sz="3200" dirty="0"/>
              <a:t>Cloud based = a website that works the moment you log in.</a:t>
            </a:r>
            <a:br>
              <a:rPr lang="en-US" sz="3200" dirty="0"/>
            </a:br>
            <a:r>
              <a:rPr lang="en-US" sz="3200" dirty="0"/>
              <a:t>Cloud based = no install </a:t>
            </a:r>
            <a:br>
              <a:rPr lang="en-US" sz="3200" dirty="0"/>
            </a:br>
            <a:r>
              <a:rPr lang="en-US" sz="3200" dirty="0"/>
              <a:t>Cloud based = scale up – pay more ; scale down – pay less</a:t>
            </a:r>
            <a:br>
              <a:rPr lang="en-US" sz="3200" dirty="0"/>
            </a:br>
            <a:endParaRPr lang="en-US" sz="3200"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39753" y="318020"/>
            <a:ext cx="8327300" cy="4676888"/>
          </a:xfrm>
          <a:prstGeom prst="rect">
            <a:avLst/>
          </a:prstGeom>
        </p:spPr>
      </p:pic>
    </p:spTree>
    <p:extLst>
      <p:ext uri="{BB962C8B-B14F-4D97-AF65-F5344CB8AC3E}">
        <p14:creationId xmlns:p14="http://schemas.microsoft.com/office/powerpoint/2010/main" val="102333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44151" y="1072055"/>
            <a:ext cx="4362027" cy="1509748"/>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25305" y="2682865"/>
            <a:ext cx="4362027" cy="1509748"/>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905111" y="4272512"/>
            <a:ext cx="4362027" cy="1509748"/>
          </a:xfrm>
          <a:prstGeom prst="rect">
            <a:avLst/>
          </a:prstGeom>
        </p:spPr>
      </p:pic>
    </p:spTree>
    <p:extLst>
      <p:ext uri="{BB962C8B-B14F-4D97-AF65-F5344CB8AC3E}">
        <p14:creationId xmlns:p14="http://schemas.microsoft.com/office/powerpoint/2010/main" val="284269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53" y="101600"/>
            <a:ext cx="2429947" cy="1061923"/>
          </a:xfrm>
        </p:spPr>
        <p:txBody>
          <a:bodyPr>
            <a:normAutofit/>
          </a:bodyPr>
          <a:lstStyle/>
          <a:p>
            <a:r>
              <a:rPr lang="en-US" sz="6600" dirty="0"/>
              <a:t>Learn</a:t>
            </a:r>
          </a:p>
        </p:txBody>
      </p:sp>
      <p:pic>
        <p:nvPicPr>
          <p:cNvPr id="4" name="Content Placeholder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86275" y="2440948"/>
            <a:ext cx="5696015" cy="3703899"/>
          </a:xfrm>
          <a:prstGeom prst="rect">
            <a:avLst/>
          </a:prstGeom>
        </p:spPr>
      </p:pic>
      <p:pic>
        <p:nvPicPr>
          <p:cNvPr id="5" name="Content Placeholder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5297" y="1383553"/>
            <a:ext cx="9852593" cy="47456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2166" y="2440948"/>
            <a:ext cx="3185942" cy="3773355"/>
          </a:xfrm>
          <a:prstGeom prst="rect">
            <a:avLst/>
          </a:prstGeom>
        </p:spPr>
      </p:pic>
    </p:spTree>
    <p:extLst>
      <p:ext uri="{BB962C8B-B14F-4D97-AF65-F5344CB8AC3E}">
        <p14:creationId xmlns:p14="http://schemas.microsoft.com/office/powerpoint/2010/main" val="325457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a:t>
            </a:r>
            <a:r>
              <a:rPr lang="en-US" sz="6600" dirty="0" err="1"/>
              <a:t>Jupyter</a:t>
            </a:r>
            <a:r>
              <a:rPr lang="en-US" sz="6600" dirty="0"/>
              <a:t> notebook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29991" y="1285443"/>
            <a:ext cx="9770492" cy="5295196"/>
          </a:xfrm>
          <a:prstGeom prst="rect">
            <a:avLst/>
          </a:prstGeom>
        </p:spPr>
      </p:pic>
      <p:sp>
        <p:nvSpPr>
          <p:cNvPr id="4" name="Flowchart: Off-page Connector 3"/>
          <p:cNvSpPr/>
          <p:nvPr/>
        </p:nvSpPr>
        <p:spPr>
          <a:xfrm flipV="1">
            <a:off x="6908800" y="3566160"/>
            <a:ext cx="3098800" cy="985520"/>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67831" y="3823454"/>
            <a:ext cx="2852729" cy="646331"/>
          </a:xfrm>
          <a:prstGeom prst="rect">
            <a:avLst/>
          </a:prstGeom>
          <a:noFill/>
        </p:spPr>
        <p:txBody>
          <a:bodyPr wrap="square" rtlCol="0">
            <a:spAutoFit/>
          </a:bodyPr>
          <a:lstStyle/>
          <a:p>
            <a:r>
              <a:rPr lang="en-US" dirty="0"/>
              <a:t>Markup language: mix code and documentation</a:t>
            </a:r>
          </a:p>
        </p:txBody>
      </p:sp>
    </p:spTree>
    <p:extLst>
      <p:ext uri="{BB962C8B-B14F-4D97-AF65-F5344CB8AC3E}">
        <p14:creationId xmlns:p14="http://schemas.microsoft.com/office/powerpoint/2010/main" val="82185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8219" y="982369"/>
            <a:ext cx="9133687" cy="5787343"/>
          </a:xfrm>
          <a:prstGeom prst="rect">
            <a:avLst/>
          </a:prstGeom>
          <a:ln>
            <a:solidFill>
              <a:schemeClr val="tx1"/>
            </a:solidFill>
          </a:ln>
        </p:spPr>
      </p:pic>
      <p:pic>
        <p:nvPicPr>
          <p:cNvPr id="2050" name="Picture 2" descr="http://datascience.ibm.com/blog/content/images/2016/08/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983" y="2627913"/>
            <a:ext cx="2593874" cy="2496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8219" y="161406"/>
            <a:ext cx="5013844" cy="584775"/>
          </a:xfrm>
          <a:prstGeom prst="rect">
            <a:avLst/>
          </a:prstGeom>
        </p:spPr>
        <p:txBody>
          <a:bodyPr wrap="square">
            <a:spAutoFit/>
          </a:bodyPr>
          <a:lstStyle/>
          <a:p>
            <a:r>
              <a:rPr lang="en-US" sz="3200" dirty="0"/>
              <a:t>Full integration with Spark</a:t>
            </a:r>
          </a:p>
        </p:txBody>
      </p:sp>
    </p:spTree>
    <p:extLst>
      <p:ext uri="{BB962C8B-B14F-4D97-AF65-F5344CB8AC3E}">
        <p14:creationId xmlns:p14="http://schemas.microsoft.com/office/powerpoint/2010/main" val="16930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52809" y="2575893"/>
            <a:ext cx="3994071" cy="2209466"/>
          </a:xfrm>
        </p:spPr>
        <p:txBody>
          <a:bodyPr>
            <a:normAutofit/>
          </a:bodyPr>
          <a:lstStyle/>
          <a:p>
            <a:pPr marL="0" indent="0" algn="just">
              <a:buNone/>
            </a:pPr>
            <a:r>
              <a:rPr lang="en-US" sz="3200" b="1" dirty="0">
                <a:solidFill>
                  <a:srgbClr val="FFC000"/>
                </a:solidFill>
              </a:rPr>
              <a:t>TD Ameritrade</a:t>
            </a:r>
          </a:p>
          <a:p>
            <a:pPr marL="0" indent="0" algn="just">
              <a:buNone/>
            </a:pPr>
            <a:r>
              <a:rPr lang="en-US" sz="2000" dirty="0"/>
              <a:t>Personal finance and investments can be confusing. Alvi, a bot powered by Watson, matches you to the right investment education by learning about your personality.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52986" y="234351"/>
            <a:ext cx="7447868" cy="4551008"/>
          </a:xfrm>
          <a:prstGeom prst="rect">
            <a:avLst/>
          </a:prstGeom>
        </p:spPr>
      </p:pic>
      <p:sp>
        <p:nvSpPr>
          <p:cNvPr id="5" name="Rectangle 4"/>
          <p:cNvSpPr/>
          <p:nvPr/>
        </p:nvSpPr>
        <p:spPr>
          <a:xfrm>
            <a:off x="6760349" y="4842747"/>
            <a:ext cx="3812262" cy="369332"/>
          </a:xfrm>
          <a:prstGeom prst="rect">
            <a:avLst/>
          </a:prstGeom>
        </p:spPr>
        <p:txBody>
          <a:bodyPr wrap="none">
            <a:spAutoFit/>
          </a:bodyPr>
          <a:lstStyle/>
          <a:p>
            <a:r>
              <a:rPr lang="en-US" dirty="0"/>
              <a:t>https://educateme.tdameritrade.com/</a:t>
            </a:r>
          </a:p>
        </p:txBody>
      </p:sp>
      <p:sp>
        <p:nvSpPr>
          <p:cNvPr id="6" name="Rectangle 5"/>
          <p:cNvSpPr/>
          <p:nvPr/>
        </p:nvSpPr>
        <p:spPr>
          <a:xfrm>
            <a:off x="252808" y="5415280"/>
            <a:ext cx="11756311" cy="923330"/>
          </a:xfrm>
          <a:prstGeom prst="rect">
            <a:avLst/>
          </a:prstGeom>
        </p:spPr>
        <p:txBody>
          <a:bodyPr wrap="square">
            <a:spAutoFit/>
          </a:bodyPr>
          <a:lstStyle/>
          <a:p>
            <a:pPr algn="just"/>
            <a:r>
              <a:rPr lang="en-US" dirty="0"/>
              <a:t>You can speak to Alvi directly and answer a few personal questions, ask Alvi to deduce your personality by analyzing your social media accounts, or simply pick from four main investor profiles: Cautious Optimist, Trend Spotter, Advice Seeker, and Researcher.</a:t>
            </a:r>
          </a:p>
        </p:txBody>
      </p:sp>
    </p:spTree>
    <p:extLst>
      <p:ext uri="{BB962C8B-B14F-4D97-AF65-F5344CB8AC3E}">
        <p14:creationId xmlns:p14="http://schemas.microsoft.com/office/powerpoint/2010/main" val="332694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R Studio</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22466" y="1344815"/>
            <a:ext cx="8001362" cy="5357091"/>
          </a:xfrm>
          <a:prstGeom prst="rect">
            <a:avLst/>
          </a:prstGeom>
        </p:spPr>
      </p:pic>
    </p:spTree>
    <p:extLst>
      <p:ext uri="{BB962C8B-B14F-4D97-AF65-F5344CB8AC3E}">
        <p14:creationId xmlns:p14="http://schemas.microsoft.com/office/powerpoint/2010/main" val="172360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Canvas</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5307" y="1331896"/>
            <a:ext cx="9239859" cy="51926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25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06669"/>
            <a:ext cx="9146383" cy="779585"/>
          </a:xfrm>
        </p:spPr>
        <p:txBody>
          <a:bodyPr/>
          <a:lstStyle/>
          <a:p>
            <a:r>
              <a:rPr lang="en-US" dirty="0"/>
              <a:t>Clarification</a:t>
            </a:r>
          </a:p>
        </p:txBody>
      </p:sp>
      <p:sp>
        <p:nvSpPr>
          <p:cNvPr id="3" name="Content Placeholder 2"/>
          <p:cNvSpPr>
            <a:spLocks noGrp="1"/>
          </p:cNvSpPr>
          <p:nvPr>
            <p:ph idx="1"/>
          </p:nvPr>
        </p:nvSpPr>
        <p:spPr>
          <a:xfrm>
            <a:off x="433122" y="1116315"/>
            <a:ext cx="11515809" cy="5342360"/>
          </a:xfrm>
        </p:spPr>
        <p:txBody>
          <a:bodyPr>
            <a:normAutofit fontScale="85000" lnSpcReduction="20000"/>
          </a:bodyPr>
          <a:lstStyle/>
          <a:p>
            <a:r>
              <a:rPr lang="en-US" b="1" dirty="0"/>
              <a:t>Python</a:t>
            </a:r>
          </a:p>
          <a:p>
            <a:pPr lvl="1"/>
            <a:r>
              <a:rPr lang="en-US" b="1" dirty="0"/>
              <a:t>Python</a:t>
            </a:r>
            <a:r>
              <a:rPr lang="en-US" dirty="0"/>
              <a:t> is a widely used high-level programming language for general-purpose programming, It emphasizes code readability and a syntax which allows programmers to express concepts in fewer lines of code than possible in other languages. The language provides constructs intended to enable writing clear programs on both a small and large scale.</a:t>
            </a:r>
          </a:p>
          <a:p>
            <a:r>
              <a:rPr lang="en-US" b="1" dirty="0"/>
              <a:t>Scala</a:t>
            </a:r>
          </a:p>
          <a:p>
            <a:pPr lvl="1"/>
            <a:r>
              <a:rPr lang="en-US" b="1" dirty="0"/>
              <a:t>Scala </a:t>
            </a:r>
            <a:r>
              <a:rPr lang="en-US" dirty="0"/>
              <a:t>(</a:t>
            </a:r>
            <a:r>
              <a:rPr lang="en-US" b="1" dirty="0"/>
              <a:t>Scal</a:t>
            </a:r>
            <a:r>
              <a:rPr lang="en-US" dirty="0"/>
              <a:t>able </a:t>
            </a:r>
            <a:r>
              <a:rPr lang="en-US" b="1" dirty="0"/>
              <a:t>La</a:t>
            </a:r>
            <a:r>
              <a:rPr lang="en-US" dirty="0"/>
              <a:t>nguage) is a general-purpose programming language (designed around criticisms of Java).</a:t>
            </a:r>
          </a:p>
          <a:p>
            <a:r>
              <a:rPr lang="en-US" b="1" dirty="0"/>
              <a:t>R</a:t>
            </a:r>
          </a:p>
          <a:p>
            <a:pPr lvl="1"/>
            <a:r>
              <a:rPr lang="en-US" b="1" dirty="0"/>
              <a:t>R</a:t>
            </a:r>
            <a:r>
              <a:rPr lang="en-US" dirty="0"/>
              <a:t> is an programming language and software environment for statistical computing and graphics that is supported by the R Foundation for Statistical Computing. The R language is widely used among statisticians and data miners for developing statistical software and data analysis.</a:t>
            </a:r>
          </a:p>
          <a:p>
            <a:endParaRPr lang="en-US" dirty="0"/>
          </a:p>
          <a:p>
            <a:r>
              <a:rPr lang="en-US" b="1" dirty="0" err="1"/>
              <a:t>Jupyter</a:t>
            </a:r>
            <a:r>
              <a:rPr lang="en-US" b="1" dirty="0"/>
              <a:t> Notebook</a:t>
            </a:r>
          </a:p>
          <a:p>
            <a:pPr lvl="1"/>
            <a:r>
              <a:rPr lang="en-US" dirty="0"/>
              <a:t>The </a:t>
            </a:r>
            <a:r>
              <a:rPr lang="en-US" dirty="0" err="1"/>
              <a:t>Jupyter</a:t>
            </a:r>
            <a:r>
              <a:rPr lang="en-US" dirty="0"/>
              <a:t> Notebook is an open-source web application that allows you to create and share documents that contain live code, equations, visualizations and explanatory text. </a:t>
            </a:r>
          </a:p>
          <a:p>
            <a:r>
              <a:rPr lang="en-US" b="1" dirty="0"/>
              <a:t>R Studio</a:t>
            </a:r>
          </a:p>
          <a:p>
            <a:pPr lvl="1"/>
            <a:r>
              <a:rPr lang="en-US" b="1" dirty="0" err="1"/>
              <a:t>RStudio</a:t>
            </a:r>
            <a:r>
              <a:rPr lang="en-US" dirty="0"/>
              <a:t> is a free and open-source integrated development environment (IDE) for R</a:t>
            </a:r>
          </a:p>
          <a:p>
            <a:pPr lvl="1"/>
            <a:endParaRPr lang="en-US" dirty="0"/>
          </a:p>
        </p:txBody>
      </p:sp>
    </p:spTree>
    <p:extLst>
      <p:ext uri="{BB962C8B-B14F-4D97-AF65-F5344CB8AC3E}">
        <p14:creationId xmlns:p14="http://schemas.microsoft.com/office/powerpoint/2010/main" val="47300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943" y="281354"/>
            <a:ext cx="9146383" cy="617136"/>
          </a:xfrm>
        </p:spPr>
        <p:txBody>
          <a:bodyPr/>
          <a:lstStyle/>
          <a:p>
            <a:r>
              <a:rPr lang="en-US" dirty="0"/>
              <a:t>Spark</a:t>
            </a:r>
          </a:p>
        </p:txBody>
      </p:sp>
      <p:sp>
        <p:nvSpPr>
          <p:cNvPr id="3" name="Content Placeholder 2"/>
          <p:cNvSpPr>
            <a:spLocks noGrp="1"/>
          </p:cNvSpPr>
          <p:nvPr>
            <p:ph idx="1"/>
          </p:nvPr>
        </p:nvSpPr>
        <p:spPr>
          <a:xfrm>
            <a:off x="493870" y="1310336"/>
            <a:ext cx="11505649" cy="4804086"/>
          </a:xfrm>
        </p:spPr>
        <p:txBody>
          <a:bodyPr>
            <a:normAutofit/>
          </a:bodyPr>
          <a:lstStyle/>
          <a:p>
            <a:r>
              <a:rPr lang="en-US" b="1" dirty="0"/>
              <a:t>Apache Spark</a:t>
            </a:r>
            <a:r>
              <a:rPr lang="en-US" dirty="0"/>
              <a:t> is an open-source cluster-computing framework. Spark provides an interface for programming entire clusters centered on a data structure called the resilient distributed dataset (RDD), a read-only multiset of data items distributed over a cluster of machines.</a:t>
            </a:r>
          </a:p>
          <a:p>
            <a:r>
              <a:rPr lang="en-US" dirty="0"/>
              <a:t>It was developed in response to limitations in the MapReduce cluster computing paradigm. Spark facilitates the implementation of both </a:t>
            </a:r>
          </a:p>
          <a:p>
            <a:pPr lvl="1"/>
            <a:r>
              <a:rPr lang="en-US" dirty="0"/>
              <a:t>iterative algorithms, that visit their dataset multiple times in a loop, and </a:t>
            </a:r>
          </a:p>
          <a:p>
            <a:pPr lvl="1"/>
            <a:r>
              <a:rPr lang="en-US" dirty="0"/>
              <a:t>interactive/exploratory data analysis, i.e., the repeated database-style querying of data.</a:t>
            </a:r>
          </a:p>
          <a:p>
            <a:pPr lvl="1"/>
            <a:endParaRPr lang="en-US" dirty="0"/>
          </a:p>
          <a:p>
            <a:r>
              <a:rPr lang="en-US" sz="2800" b="1" dirty="0"/>
              <a:t>IBM: Spark is an analytics operating system for the modern enterprise</a:t>
            </a:r>
          </a:p>
        </p:txBody>
      </p:sp>
    </p:spTree>
    <p:extLst>
      <p:ext uri="{BB962C8B-B14F-4D97-AF65-F5344CB8AC3E}">
        <p14:creationId xmlns:p14="http://schemas.microsoft.com/office/powerpoint/2010/main" val="13466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71" y="86146"/>
            <a:ext cx="9146383" cy="779585"/>
          </a:xfrm>
        </p:spPr>
        <p:txBody>
          <a:bodyPr/>
          <a:lstStyle/>
          <a:p>
            <a:r>
              <a:rPr lang="en-US" dirty="0"/>
              <a:t>Spark – Scala - Python – R</a:t>
            </a:r>
          </a:p>
        </p:txBody>
      </p:sp>
      <p:sp>
        <p:nvSpPr>
          <p:cNvPr id="3" name="Content Placeholder 2"/>
          <p:cNvSpPr>
            <a:spLocks noGrp="1"/>
          </p:cNvSpPr>
          <p:nvPr>
            <p:ph idx="1"/>
          </p:nvPr>
        </p:nvSpPr>
        <p:spPr>
          <a:xfrm>
            <a:off x="269792" y="996763"/>
            <a:ext cx="6107860" cy="4804086"/>
          </a:xfrm>
        </p:spPr>
        <p:txBody>
          <a:bodyPr/>
          <a:lstStyle/>
          <a:p>
            <a:r>
              <a:rPr lang="en-US" dirty="0"/>
              <a:t>Spark is written in Scala,</a:t>
            </a:r>
          </a:p>
          <a:p>
            <a:r>
              <a:rPr lang="en-US" dirty="0"/>
              <a:t>The open source community has developed wonderful toolkits that allows you to interface with RDD's in Python and 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027" y="331582"/>
            <a:ext cx="5086350" cy="2381250"/>
          </a:xfrm>
          <a:prstGeom prst="rect">
            <a:avLst/>
          </a:prstGeom>
        </p:spPr>
      </p:pic>
      <p:sp>
        <p:nvSpPr>
          <p:cNvPr id="6" name="Rectangle 1"/>
          <p:cNvSpPr>
            <a:spLocks noChangeArrowheads="1"/>
          </p:cNvSpPr>
          <p:nvPr/>
        </p:nvSpPr>
        <p:spPr bwMode="auto">
          <a:xfrm>
            <a:off x="7159107" y="3802950"/>
            <a:ext cx="4827682" cy="307776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 </a:t>
            </a:r>
            <a:r>
              <a:rPr lang="en-US" altLang="en-US" sz="2000" dirty="0" err="1"/>
              <a:t>sc.textFile</a:t>
            </a:r>
            <a:r>
              <a:rPr lang="en-US" altLang="en-US" sz="2000" dirty="0"/>
              <a:t>("</a:t>
            </a:r>
            <a:r>
              <a:rPr lang="en-US" sz="2000" i="1" dirty="0"/>
              <a:t> myfile.txt </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a:t>
            </a:r>
            <a:r>
              <a:rPr lang="en-US" altLang="en-US" sz="2000" dirty="0" err="1"/>
              <a:t>sc.textFile</a:t>
            </a:r>
            <a:r>
              <a:rPr lang="en-US" altLang="en-US" sz="2000" dirty="0"/>
              <a:t>("</a:t>
            </a:r>
            <a:r>
              <a:rPr lang="en-US" sz="2000" i="1" dirty="0"/>
              <a:t> myfile.txt </a:t>
            </a:r>
            <a:r>
              <a:rPr lang="en-US" altLang="en-US" sz="2000" dirty="0"/>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i="1" dirty="0"/>
              <a:t>	</a:t>
            </a:r>
            <a:r>
              <a:rPr lang="en-US" sz="2000" i="1" dirty="0" err="1"/>
              <a:t>sc</a:t>
            </a:r>
            <a:r>
              <a:rPr lang="en-US" sz="2000" i="1" dirty="0"/>
              <a:t> &lt;- </a:t>
            </a:r>
            <a:r>
              <a:rPr lang="en-US" sz="2000" i="1" dirty="0" err="1"/>
              <a:t>sparkR.init</a:t>
            </a:r>
            <a:r>
              <a:rPr lang="en-US" sz="2000" i="1" dirty="0"/>
              <a:t>()</a:t>
            </a:r>
            <a:r>
              <a:rPr lang="en-US" sz="2000" dirty="0"/>
              <a:t> </a:t>
            </a:r>
          </a:p>
          <a:p>
            <a:pPr lvl="0" eaLnBrk="0" fontAlgn="base" hangingPunct="0">
              <a:spcBef>
                <a:spcPct val="0"/>
              </a:spcBef>
              <a:spcAft>
                <a:spcPct val="0"/>
              </a:spcAft>
            </a:pPr>
            <a:r>
              <a:rPr lang="en-US" sz="2000" i="1" dirty="0"/>
              <a:t>	data &lt;- </a:t>
            </a:r>
            <a:r>
              <a:rPr lang="en-US" sz="2000" i="1" dirty="0" err="1"/>
              <a:t>textFile</a:t>
            </a:r>
            <a:r>
              <a:rPr lang="en-US" sz="2000" i="1" dirty="0"/>
              <a:t>(</a:t>
            </a:r>
            <a:r>
              <a:rPr lang="en-US" sz="2000" i="1" dirty="0" err="1"/>
              <a:t>sc</a:t>
            </a:r>
            <a:r>
              <a:rPr lang="en-US" sz="2000" i="1" dirty="0"/>
              <a:t>, "myfile.txt")</a:t>
            </a: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p>
        </p:txBody>
      </p:sp>
      <p:sp>
        <p:nvSpPr>
          <p:cNvPr id="10" name="Rectangle 3"/>
          <p:cNvSpPr>
            <a:spLocks noChangeArrowheads="1"/>
          </p:cNvSpPr>
          <p:nvPr/>
        </p:nvSpPr>
        <p:spPr bwMode="auto">
          <a:xfrm>
            <a:off x="0" y="58050"/>
            <a:ext cx="65" cy="3410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269792" y="3802950"/>
            <a:ext cx="7074603" cy="2462213"/>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a:t>
            </a:r>
            <a:r>
              <a:rPr lang="en-US" altLang="en-US" sz="2000" dirty="0" err="1"/>
              <a:t>io.Source.fromFile</a:t>
            </a:r>
            <a:r>
              <a:rPr lang="en-US" altLang="en-US" sz="2000" dirty="0"/>
              <a:t>(“myfile.txt").</a:t>
            </a:r>
            <a:r>
              <a:rPr lang="en-US" altLang="en-US" sz="2000" dirty="0" err="1"/>
              <a:t>mkString</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open(“</a:t>
            </a:r>
            <a:r>
              <a:rPr lang="en-US" sz="2000" dirty="0" err="1"/>
              <a:t>myfile.txt</a:t>
            </a:r>
            <a:r>
              <a:rPr lang="en-US" altLang="en-US" sz="2000" dirty="0" err="1"/>
              <a:t>”,”w</a:t>
            </a:r>
            <a:r>
              <a:rPr lang="en-US" altLang="en-US" sz="2000" dirty="0"/>
              <a:t>”)</a:t>
            </a:r>
          </a:p>
          <a:p>
            <a:pPr lvl="0" eaLnBrk="0" fontAlgn="base" hangingPunct="0">
              <a:spcBef>
                <a:spcPct val="0"/>
              </a:spcBef>
              <a:spcAft>
                <a:spcPct val="0"/>
              </a:spcAf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dirty="0"/>
              <a:t>	 data = </a:t>
            </a:r>
            <a:r>
              <a:rPr lang="en-US" sz="2000" dirty="0" err="1"/>
              <a:t>read.table</a:t>
            </a:r>
            <a:r>
              <a:rPr lang="en-US" sz="2000" dirty="0"/>
              <a:t>("myfile.txt")</a:t>
            </a:r>
            <a:endParaRPr lang="en-US" altLang="en-US" sz="2000" dirty="0"/>
          </a:p>
        </p:txBody>
      </p:sp>
      <p:sp>
        <p:nvSpPr>
          <p:cNvPr id="16" name="TextBox 15"/>
          <p:cNvSpPr txBox="1"/>
          <p:nvPr/>
        </p:nvSpPr>
        <p:spPr>
          <a:xfrm>
            <a:off x="2042165" y="3106418"/>
            <a:ext cx="2882097" cy="584775"/>
          </a:xfrm>
          <a:prstGeom prst="rect">
            <a:avLst/>
          </a:prstGeom>
          <a:noFill/>
        </p:spPr>
        <p:txBody>
          <a:bodyPr wrap="square" rtlCol="0">
            <a:spAutoFit/>
          </a:bodyPr>
          <a:lstStyle/>
          <a:p>
            <a:r>
              <a:rPr lang="en-US" sz="3200" b="1" dirty="0"/>
              <a:t>Without Spark</a:t>
            </a:r>
          </a:p>
        </p:txBody>
      </p:sp>
      <p:sp>
        <p:nvSpPr>
          <p:cNvPr id="17" name="TextBox 16"/>
          <p:cNvSpPr txBox="1"/>
          <p:nvPr/>
        </p:nvSpPr>
        <p:spPr>
          <a:xfrm>
            <a:off x="8213403" y="3085848"/>
            <a:ext cx="2882097" cy="584775"/>
          </a:xfrm>
          <a:prstGeom prst="rect">
            <a:avLst/>
          </a:prstGeom>
          <a:noFill/>
        </p:spPr>
        <p:txBody>
          <a:bodyPr wrap="square" rtlCol="0">
            <a:spAutoFit/>
          </a:bodyPr>
          <a:lstStyle/>
          <a:p>
            <a:r>
              <a:rPr lang="en-US" sz="3200" b="1" dirty="0"/>
              <a:t>With Spark</a:t>
            </a:r>
          </a:p>
        </p:txBody>
      </p:sp>
    </p:spTree>
    <p:extLst>
      <p:ext uri="{BB962C8B-B14F-4D97-AF65-F5344CB8AC3E}">
        <p14:creationId xmlns:p14="http://schemas.microsoft.com/office/powerpoint/2010/main" val="22745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229672" y="4456533"/>
            <a:ext cx="4174836" cy="2273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7372" y="4456533"/>
            <a:ext cx="6220562" cy="227307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375" y="1214323"/>
            <a:ext cx="11683837" cy="3015620"/>
          </a:xfrm>
          <a:prstGeom prst="rect">
            <a:avLst/>
          </a:prstGeom>
        </p:spPr>
      </p:pic>
      <p:sp>
        <p:nvSpPr>
          <p:cNvPr id="13" name="TextBox 12"/>
          <p:cNvSpPr txBox="1"/>
          <p:nvPr/>
        </p:nvSpPr>
        <p:spPr>
          <a:xfrm>
            <a:off x="1660610" y="5291866"/>
            <a:ext cx="1777071" cy="1323439"/>
          </a:xfrm>
          <a:prstGeom prst="rect">
            <a:avLst/>
          </a:prstGeom>
          <a:noFill/>
        </p:spPr>
        <p:txBody>
          <a:bodyPr wrap="square" rtlCol="0">
            <a:spAutoFit/>
          </a:bodyPr>
          <a:lstStyle/>
          <a:p>
            <a:r>
              <a:rPr lang="en-US" sz="2000" b="1" dirty="0">
                <a:solidFill>
                  <a:schemeClr val="accent1">
                    <a:lumMod val="75000"/>
                  </a:schemeClr>
                </a:solidFill>
              </a:rPr>
              <a:t>Work together on the same documents</a:t>
            </a:r>
          </a:p>
        </p:txBody>
      </p:sp>
      <p:sp>
        <p:nvSpPr>
          <p:cNvPr id="14" name="TextBox 13"/>
          <p:cNvSpPr txBox="1"/>
          <p:nvPr/>
        </p:nvSpPr>
        <p:spPr>
          <a:xfrm>
            <a:off x="7284405" y="4476258"/>
            <a:ext cx="1720699" cy="1323439"/>
          </a:xfrm>
          <a:prstGeom prst="rect">
            <a:avLst/>
          </a:prstGeom>
          <a:noFill/>
        </p:spPr>
        <p:txBody>
          <a:bodyPr wrap="square" rtlCol="0">
            <a:spAutoFit/>
          </a:bodyPr>
          <a:lstStyle/>
          <a:p>
            <a:r>
              <a:rPr lang="en-US" sz="2000" b="1" dirty="0">
                <a:solidFill>
                  <a:schemeClr val="accent1">
                    <a:lumMod val="75000"/>
                  </a:schemeClr>
                </a:solidFill>
              </a:rPr>
              <a:t>Real time comments across shared documents</a:t>
            </a:r>
          </a:p>
        </p:txBody>
      </p:sp>
      <p:sp>
        <p:nvSpPr>
          <p:cNvPr id="15" name="Rectangle 14"/>
          <p:cNvSpPr/>
          <p:nvPr/>
        </p:nvSpPr>
        <p:spPr>
          <a:xfrm>
            <a:off x="6450600" y="3201767"/>
            <a:ext cx="3225309" cy="918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50600" y="3436981"/>
            <a:ext cx="2866490" cy="400110"/>
          </a:xfrm>
          <a:prstGeom prst="rect">
            <a:avLst/>
          </a:prstGeom>
          <a:solidFill>
            <a:schemeClr val="tx1"/>
          </a:solidFill>
        </p:spPr>
        <p:txBody>
          <a:bodyPr wrap="none" rtlCol="0">
            <a:spAutoFit/>
          </a:bodyPr>
          <a:lstStyle/>
          <a:p>
            <a:r>
              <a:rPr lang="en-US" sz="2000" b="1" dirty="0">
                <a:solidFill>
                  <a:schemeClr val="accent1">
                    <a:lumMod val="75000"/>
                  </a:schemeClr>
                </a:solidFill>
              </a:rPr>
              <a:t>Multiple sharing options</a:t>
            </a:r>
          </a:p>
        </p:txBody>
      </p:sp>
      <p:sp>
        <p:nvSpPr>
          <p:cNvPr id="9" name="Arrow: Right 8"/>
          <p:cNvSpPr/>
          <p:nvPr/>
        </p:nvSpPr>
        <p:spPr>
          <a:xfrm>
            <a:off x="9458960" y="3149600"/>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9458960" y="3542451"/>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9458960" y="3935302"/>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0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84756" y="1214323"/>
            <a:ext cx="9167149" cy="5335893"/>
          </a:xfrm>
          <a:prstGeom prst="rect">
            <a:avLst/>
          </a:prstGeom>
        </p:spPr>
      </p:pic>
      <p:sp>
        <p:nvSpPr>
          <p:cNvPr id="12" name="TextBox 11"/>
          <p:cNvSpPr txBox="1"/>
          <p:nvPr/>
        </p:nvSpPr>
        <p:spPr>
          <a:xfrm>
            <a:off x="4164600" y="4666341"/>
            <a:ext cx="2327047" cy="1200329"/>
          </a:xfrm>
          <a:prstGeom prst="rect">
            <a:avLst/>
          </a:prstGeom>
          <a:solidFill>
            <a:schemeClr val="tx1"/>
          </a:solidFill>
        </p:spPr>
        <p:txBody>
          <a:bodyPr wrap="none" rtlCol="0">
            <a:spAutoFit/>
          </a:bodyPr>
          <a:lstStyle/>
          <a:p>
            <a:r>
              <a:rPr lang="en-US" sz="2400" b="1" dirty="0">
                <a:solidFill>
                  <a:schemeClr val="accent1">
                    <a:lumMod val="75000"/>
                  </a:schemeClr>
                </a:solidFill>
              </a:rPr>
              <a:t>Share on </a:t>
            </a:r>
            <a:r>
              <a:rPr lang="en-US" sz="2400" b="1" dirty="0" err="1">
                <a:solidFill>
                  <a:schemeClr val="accent1">
                    <a:lumMod val="75000"/>
                  </a:schemeClr>
                </a:solidFill>
              </a:rPr>
              <a:t>Github</a:t>
            </a:r>
            <a:endParaRPr lang="en-US" sz="2400" b="1" dirty="0">
              <a:solidFill>
                <a:schemeClr val="accent1">
                  <a:lumMod val="75000"/>
                </a:schemeClr>
              </a:solidFill>
            </a:endParaRPr>
          </a:p>
          <a:p>
            <a:r>
              <a:rPr lang="en-US" sz="2400" b="1" dirty="0">
                <a:solidFill>
                  <a:schemeClr val="accent1">
                    <a:lumMod val="75000"/>
                  </a:schemeClr>
                </a:solidFill>
              </a:rPr>
              <a:t>-version control</a:t>
            </a:r>
          </a:p>
          <a:p>
            <a:r>
              <a:rPr lang="en-US" sz="2400" b="1" dirty="0">
                <a:solidFill>
                  <a:schemeClr val="accent1">
                    <a:lumMod val="75000"/>
                  </a:schemeClr>
                </a:solidFill>
              </a:rPr>
              <a:t>-forking</a:t>
            </a:r>
          </a:p>
        </p:txBody>
      </p:sp>
    </p:spTree>
    <p:extLst>
      <p:ext uri="{BB962C8B-B14F-4D97-AF65-F5344CB8AC3E}">
        <p14:creationId xmlns:p14="http://schemas.microsoft.com/office/powerpoint/2010/main" val="40122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840" y="1531132"/>
            <a:ext cx="9418826" cy="490883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1269101" y="117676"/>
            <a:ext cx="9501565" cy="1061923"/>
          </a:xfrm>
        </p:spPr>
        <p:txBody>
          <a:bodyPr>
            <a:normAutofit fontScale="90000"/>
          </a:bodyPr>
          <a:lstStyle/>
          <a:p>
            <a:r>
              <a:rPr lang="en-US" sz="6600" dirty="0"/>
              <a:t>Collaborate: </a:t>
            </a:r>
            <a:r>
              <a:rPr lang="en-US" sz="6600" dirty="0" err="1"/>
              <a:t>Github</a:t>
            </a:r>
            <a:r>
              <a:rPr lang="en-US" sz="6600" dirty="0"/>
              <a:t> forking</a:t>
            </a:r>
          </a:p>
        </p:txBody>
      </p:sp>
    </p:spTree>
    <p:extLst>
      <p:ext uri="{BB962C8B-B14F-4D97-AF65-F5344CB8AC3E}">
        <p14:creationId xmlns:p14="http://schemas.microsoft.com/office/powerpoint/2010/main" val="278403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436" y="71120"/>
            <a:ext cx="7215307" cy="1061923"/>
          </a:xfrm>
        </p:spPr>
        <p:txBody>
          <a:bodyPr>
            <a:normAutofit/>
          </a:bodyPr>
          <a:lstStyle/>
          <a:p>
            <a:r>
              <a:rPr lang="en-US" sz="6600" dirty="0"/>
              <a:t>Execution control</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949" y="1355563"/>
            <a:ext cx="6247141" cy="468535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03999" y="2515189"/>
            <a:ext cx="5344161" cy="1656080"/>
          </a:xfrm>
          <a:prstGeom prst="rect">
            <a:avLst/>
          </a:prstGeom>
        </p:spPr>
      </p:pic>
    </p:spTree>
    <p:extLst>
      <p:ext uri="{BB962C8B-B14F-4D97-AF65-F5344CB8AC3E}">
        <p14:creationId xmlns:p14="http://schemas.microsoft.com/office/powerpoint/2010/main" val="34652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845" y="132080"/>
            <a:ext cx="7613343" cy="1061923"/>
          </a:xfrm>
        </p:spPr>
        <p:txBody>
          <a:bodyPr>
            <a:normAutofit fontScale="90000"/>
          </a:bodyPr>
          <a:lstStyle/>
          <a:p>
            <a:r>
              <a:rPr lang="en-US" sz="6600" dirty="0"/>
              <a:t>Scaling app &amp; storage</a:t>
            </a:r>
          </a:p>
        </p:txBody>
      </p:sp>
      <p:pic>
        <p:nvPicPr>
          <p:cNvPr id="12"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a:stretch/>
        </p:blipFill>
        <p:spPr>
          <a:xfrm>
            <a:off x="2394627" y="1194003"/>
            <a:ext cx="7885022" cy="5644164"/>
          </a:xfrm>
        </p:spPr>
      </p:pic>
    </p:spTree>
    <p:extLst>
      <p:ext uri="{BB962C8B-B14F-4D97-AF65-F5344CB8AC3E}">
        <p14:creationId xmlns:p14="http://schemas.microsoft.com/office/powerpoint/2010/main" val="293699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3129" y="563879"/>
            <a:ext cx="4430951" cy="4114801"/>
          </a:xfrm>
        </p:spPr>
        <p:txBody>
          <a:bodyPr>
            <a:normAutofit fontScale="85000" lnSpcReduction="10000"/>
          </a:bodyPr>
          <a:lstStyle/>
          <a:p>
            <a:pPr marL="0" indent="0" algn="just">
              <a:buNone/>
            </a:pPr>
            <a:r>
              <a:rPr lang="en-US" sz="3600" b="1" dirty="0">
                <a:solidFill>
                  <a:srgbClr val="FFC000"/>
                </a:solidFill>
              </a:rPr>
              <a:t>Rare Carat</a:t>
            </a:r>
          </a:p>
          <a:p>
            <a:pPr algn="just"/>
            <a:r>
              <a:rPr lang="en-US" dirty="0"/>
              <a:t>The average cost of an engagement ring is well over $4,000, so you do not want to buy the wrong one. </a:t>
            </a:r>
          </a:p>
          <a:p>
            <a:pPr algn="just"/>
            <a:r>
              <a:rPr lang="en-US" dirty="0"/>
              <a:t>While simple options like color and shape might be easy to decide on, you might be confused by how to evaluate qualities like “fluorescence” or certification method. </a:t>
            </a:r>
          </a:p>
          <a:p>
            <a:pPr algn="just"/>
            <a:r>
              <a:rPr lang="en-US" dirty="0"/>
              <a:t>Luckily, Rocky, a handy bot that lives on the Rare Carat website, leverages Watson to guide you in your important purchasing decision.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72405" y="436880"/>
            <a:ext cx="6411595" cy="5080000"/>
          </a:xfrm>
          <a:prstGeom prst="rect">
            <a:avLst/>
          </a:prstGeom>
        </p:spPr>
      </p:pic>
      <p:sp>
        <p:nvSpPr>
          <p:cNvPr id="5" name="Rectangle 4"/>
          <p:cNvSpPr/>
          <p:nvPr/>
        </p:nvSpPr>
        <p:spPr>
          <a:xfrm>
            <a:off x="7062750" y="5516880"/>
            <a:ext cx="2830903" cy="369332"/>
          </a:xfrm>
          <a:prstGeom prst="rect">
            <a:avLst/>
          </a:prstGeom>
        </p:spPr>
        <p:txBody>
          <a:bodyPr wrap="none">
            <a:spAutoFit/>
          </a:bodyPr>
          <a:lstStyle/>
          <a:p>
            <a:r>
              <a:rPr lang="en-US" dirty="0"/>
              <a:t>https://www.rarecarat.com/</a:t>
            </a:r>
          </a:p>
        </p:txBody>
      </p:sp>
    </p:spTree>
    <p:extLst>
      <p:ext uri="{BB962C8B-B14F-4D97-AF65-F5344CB8AC3E}">
        <p14:creationId xmlns:p14="http://schemas.microsoft.com/office/powerpoint/2010/main" val="20360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333" y="132080"/>
            <a:ext cx="5498637" cy="1061923"/>
          </a:xfrm>
        </p:spPr>
        <p:txBody>
          <a:bodyPr>
            <a:normAutofit/>
          </a:bodyPr>
          <a:lstStyle/>
          <a:p>
            <a:r>
              <a:rPr lang="en-US" sz="6600" dirty="0"/>
              <a:t>Scaling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77036" y="1194003"/>
            <a:ext cx="9644888" cy="5398008"/>
          </a:xfrm>
          <a:prstGeom prst="rect">
            <a:avLst/>
          </a:prstGeom>
        </p:spPr>
      </p:pic>
    </p:spTree>
    <p:extLst>
      <p:ext uri="{BB962C8B-B14F-4D97-AF65-F5344CB8AC3E}">
        <p14:creationId xmlns:p14="http://schemas.microsoft.com/office/powerpoint/2010/main" val="106182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535" y="281352"/>
            <a:ext cx="9146383" cy="687475"/>
          </a:xfrm>
        </p:spPr>
        <p:txBody>
          <a:bodyPr/>
          <a:lstStyle/>
          <a:p>
            <a:r>
              <a:rPr lang="en-US" dirty="0"/>
              <a:t>New offerings: DSX local – DSX desktop</a:t>
            </a:r>
          </a:p>
        </p:txBody>
      </p:sp>
      <p:sp>
        <p:nvSpPr>
          <p:cNvPr id="3" name="Content Placeholder 2"/>
          <p:cNvSpPr>
            <a:spLocks noGrp="1"/>
          </p:cNvSpPr>
          <p:nvPr>
            <p:ph idx="1"/>
          </p:nvPr>
        </p:nvSpPr>
        <p:spPr>
          <a:xfrm>
            <a:off x="884535" y="1793393"/>
            <a:ext cx="10624413" cy="4804086"/>
          </a:xfrm>
        </p:spPr>
        <p:txBody>
          <a:bodyPr>
            <a:normAutofit/>
          </a:bodyPr>
          <a:lstStyle/>
          <a:p>
            <a:r>
              <a:rPr lang="en-US" dirty="0"/>
              <a:t>DSX Desktop</a:t>
            </a:r>
          </a:p>
          <a:p>
            <a:pPr lvl="1"/>
            <a:r>
              <a:rPr lang="en-US" dirty="0"/>
              <a:t>A pre-built </a:t>
            </a:r>
            <a:r>
              <a:rPr lang="en-US" dirty="0" err="1"/>
              <a:t>Jupyter</a:t>
            </a:r>
            <a:r>
              <a:rPr lang="en-US" dirty="0"/>
              <a:t> Notebook &amp; R-studio environment that runs locally inside a Docker container.</a:t>
            </a:r>
          </a:p>
          <a:p>
            <a:pPr lvl="2"/>
            <a:r>
              <a:rPr lang="en-US" b="1" dirty="0"/>
              <a:t>Docker</a:t>
            </a:r>
            <a:r>
              <a:rPr lang="en-US" dirty="0"/>
              <a:t> is an open-source project that automates the deployment of applications inside software containers &lt;virtual environment&gt;.</a:t>
            </a:r>
          </a:p>
          <a:p>
            <a:pPr lvl="1"/>
            <a:r>
              <a:rPr lang="en-US" dirty="0"/>
              <a:t>The convenience of a full fledged install without the hassle of installing all the components individually. Install &amp; go.</a:t>
            </a:r>
          </a:p>
          <a:p>
            <a:pPr lvl="1"/>
            <a:endParaRPr lang="en-US" dirty="0"/>
          </a:p>
          <a:p>
            <a:r>
              <a:rPr lang="en-US" dirty="0"/>
              <a:t>DSX Local</a:t>
            </a:r>
          </a:p>
          <a:p>
            <a:pPr lvl="1"/>
            <a:r>
              <a:rPr lang="en-US" dirty="0"/>
              <a:t>A ‘copy’ of what is available in the cloud, but then installed on premise. </a:t>
            </a:r>
          </a:p>
          <a:p>
            <a:pPr lvl="1"/>
            <a:r>
              <a:rPr lang="en-US" dirty="0"/>
              <a:t>All components, including the collaboration tools in one deployment. </a:t>
            </a:r>
          </a:p>
        </p:txBody>
      </p:sp>
    </p:spTree>
    <p:extLst>
      <p:ext uri="{BB962C8B-B14F-4D97-AF65-F5344CB8AC3E}">
        <p14:creationId xmlns:p14="http://schemas.microsoft.com/office/powerpoint/2010/main" val="31953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81171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446" y="2071868"/>
            <a:ext cx="8231744" cy="2895600"/>
          </a:xfrm>
        </p:spPr>
        <p:txBody>
          <a:bodyPr/>
          <a:lstStyle/>
          <a:p>
            <a:r>
              <a:rPr lang="en-US" dirty="0"/>
              <a:t>IBM Data Hub</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85"/>
          <a:stretch/>
        </p:blipFill>
        <p:spPr>
          <a:xfrm>
            <a:off x="5532182" y="1327027"/>
            <a:ext cx="5801701" cy="1275492"/>
          </a:xfrm>
          <a:prstGeom prst="rect">
            <a:avLst/>
          </a:prstGeom>
        </p:spPr>
      </p:pic>
    </p:spTree>
    <p:extLst>
      <p:ext uri="{BB962C8B-B14F-4D97-AF65-F5344CB8AC3E}">
        <p14:creationId xmlns:p14="http://schemas.microsoft.com/office/powerpoint/2010/main" val="315141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5119" y="865934"/>
            <a:ext cx="9276081" cy="5829506"/>
          </a:xfrm>
          <a:prstGeom prst="rect">
            <a:avLst/>
          </a:prstGeom>
        </p:spPr>
      </p:pic>
      <p:sp>
        <p:nvSpPr>
          <p:cNvPr id="5" name="Title 1"/>
          <p:cNvSpPr>
            <a:spLocks noGrp="1"/>
          </p:cNvSpPr>
          <p:nvPr>
            <p:ph type="title"/>
          </p:nvPr>
        </p:nvSpPr>
        <p:spPr>
          <a:xfrm>
            <a:off x="2169711" y="0"/>
            <a:ext cx="9146383" cy="779585"/>
          </a:xfrm>
        </p:spPr>
        <p:txBody>
          <a:bodyPr/>
          <a:lstStyle/>
          <a:p>
            <a:r>
              <a:rPr lang="en-US" dirty="0"/>
              <a:t>Data Hub is one step away from DSX</a:t>
            </a:r>
          </a:p>
        </p:txBody>
      </p:sp>
    </p:spTree>
    <p:extLst>
      <p:ext uri="{BB962C8B-B14F-4D97-AF65-F5344CB8AC3E}">
        <p14:creationId xmlns:p14="http://schemas.microsoft.com/office/powerpoint/2010/main" val="66014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19426" y="301451"/>
            <a:ext cx="9146383" cy="787958"/>
          </a:xfrm>
        </p:spPr>
        <p:txBody>
          <a:bodyPr>
            <a:normAutofit/>
          </a:bodyPr>
          <a:lstStyle/>
          <a:p>
            <a:r>
              <a:rPr lang="en-US" altLang="en-US" dirty="0">
                <a:latin typeface="Arial" panose="020B0604020202020204" pitchFamily="34" charset="0"/>
              </a:rPr>
              <a:t>Manage data with Data Hub</a:t>
            </a:r>
            <a:endParaRPr lang="en-US" dirty="0"/>
          </a:p>
        </p:txBody>
      </p:sp>
      <p:sp>
        <p:nvSpPr>
          <p:cNvPr id="10" name="Content Placeholder 9"/>
          <p:cNvSpPr>
            <a:spLocks noGrp="1"/>
          </p:cNvSpPr>
          <p:nvPr>
            <p:ph idx="1"/>
          </p:nvPr>
        </p:nvSpPr>
        <p:spPr>
          <a:xfrm>
            <a:off x="1512761" y="2146160"/>
            <a:ext cx="9136771" cy="4114801"/>
          </a:xfrm>
        </p:spPr>
        <p:txBody>
          <a:bodyPr/>
          <a:lstStyle/>
          <a:p>
            <a:r>
              <a:rPr lang="en-US" altLang="en-US" dirty="0">
                <a:latin typeface="Arial" panose="020B0604020202020204" pitchFamily="34" charset="0"/>
              </a:rPr>
              <a:t>Data Hub makes it easy to connect data with people:</a:t>
            </a:r>
          </a:p>
          <a:p>
            <a:r>
              <a:rPr lang="en-US" altLang="en-US" dirty="0">
                <a:latin typeface="Arial" panose="020B0604020202020204" pitchFamily="34" charset="0"/>
              </a:rPr>
              <a:t>Curate data assets with multiple structured and unstructured formats from heterogenous types of data sources.</a:t>
            </a:r>
          </a:p>
          <a:p>
            <a:r>
              <a:rPr lang="en-US" altLang="en-US" dirty="0">
                <a:latin typeface="Arial" panose="020B0604020202020204" pitchFamily="34" charset="0"/>
              </a:rPr>
              <a:t>Assign fine-grain permissions for each user.</a:t>
            </a:r>
          </a:p>
          <a:p>
            <a:endParaRPr lang="en-US" dirty="0"/>
          </a:p>
        </p:txBody>
      </p:sp>
    </p:spTree>
    <p:extLst>
      <p:ext uri="{BB962C8B-B14F-4D97-AF65-F5344CB8AC3E}">
        <p14:creationId xmlns:p14="http://schemas.microsoft.com/office/powerpoint/2010/main" val="1007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653379"/>
            <a:ext cx="10624413" cy="4804086"/>
          </a:xfrm>
        </p:spPr>
        <p:txBody>
          <a:bodyPr>
            <a:noAutofit/>
          </a:bodyPr>
          <a:lstStyle/>
          <a:p>
            <a:r>
              <a:rPr lang="en-US" sz="2800" dirty="0"/>
              <a:t>Get data ready for analysis:</a:t>
            </a:r>
          </a:p>
          <a:p>
            <a:pPr lvl="1"/>
            <a:r>
              <a:rPr lang="en-US" sz="2400" dirty="0"/>
              <a:t>Load data files to the cloud</a:t>
            </a:r>
          </a:p>
          <a:p>
            <a:pPr lvl="1"/>
            <a:r>
              <a:rPr lang="en-US" sz="2400" b="1" dirty="0"/>
              <a:t>Securely</a:t>
            </a:r>
            <a:r>
              <a:rPr lang="en-US" sz="2400" dirty="0"/>
              <a:t> move data between cloud services or on-premises data sources</a:t>
            </a:r>
          </a:p>
          <a:p>
            <a:pPr lvl="1"/>
            <a:r>
              <a:rPr lang="en-US" sz="2400" dirty="0"/>
              <a:t>Create </a:t>
            </a:r>
            <a:r>
              <a:rPr lang="en-US" sz="2400" b="1" dirty="0"/>
              <a:t>secured</a:t>
            </a:r>
            <a:r>
              <a:rPr lang="en-US" sz="2400" dirty="0"/>
              <a:t> connections to data in the cloud or on premises</a:t>
            </a:r>
          </a:p>
          <a:p>
            <a:pPr lvl="1"/>
            <a:r>
              <a:rPr lang="en-US" sz="2400" dirty="0"/>
              <a:t>Ingest streaming data</a:t>
            </a:r>
          </a:p>
          <a:p>
            <a:pPr lvl="1"/>
            <a:r>
              <a:rPr lang="en-US" sz="2400" dirty="0"/>
              <a:t>Categorize data in a catalog with metadata for searching</a:t>
            </a:r>
          </a:p>
          <a:p>
            <a:pPr lvl="1"/>
            <a:r>
              <a:rPr lang="en-US" sz="2400" dirty="0"/>
              <a:t>Assign usage permissions to data in a catalog</a:t>
            </a:r>
          </a:p>
          <a:p>
            <a:endParaRPr lang="en-US" sz="2800" dirty="0"/>
          </a:p>
        </p:txBody>
      </p:sp>
    </p:spTree>
    <p:extLst>
      <p:ext uri="{BB962C8B-B14F-4D97-AF65-F5344CB8AC3E}">
        <p14:creationId xmlns:p14="http://schemas.microsoft.com/office/powerpoint/2010/main" val="328552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521299"/>
            <a:ext cx="10624413" cy="4804086"/>
          </a:xfrm>
        </p:spPr>
        <p:txBody>
          <a:bodyPr>
            <a:noAutofit/>
          </a:bodyPr>
          <a:lstStyle/>
          <a:p>
            <a:r>
              <a:rPr lang="en-US" sz="2800" dirty="0"/>
              <a:t>Get users ready to analyze data:</a:t>
            </a:r>
          </a:p>
          <a:p>
            <a:pPr lvl="1"/>
            <a:r>
              <a:rPr lang="en-US" sz="2400" dirty="0"/>
              <a:t>Add collaborators to a catalog, with the appropriate permissions. A collaborator authenticates once for all data and tools.</a:t>
            </a:r>
          </a:p>
          <a:p>
            <a:pPr lvl="1"/>
            <a:r>
              <a:rPr lang="en-US" sz="2400" dirty="0"/>
              <a:t>Add collaborators to projects, with appropriate permissions</a:t>
            </a:r>
          </a:p>
          <a:p>
            <a:pPr lvl="1"/>
            <a:r>
              <a:rPr lang="en-US" sz="2400" dirty="0"/>
              <a:t>Govern data and user activity in a catalog:</a:t>
            </a:r>
          </a:p>
          <a:p>
            <a:pPr lvl="1"/>
            <a:r>
              <a:rPr lang="en-US" sz="2400" dirty="0"/>
              <a:t>Monitor automatically classified data types</a:t>
            </a:r>
          </a:p>
          <a:p>
            <a:pPr lvl="1"/>
            <a:r>
              <a:rPr lang="en-US" sz="2400" dirty="0"/>
              <a:t>Monitor data lineage and usage</a:t>
            </a:r>
          </a:p>
          <a:p>
            <a:pPr lvl="1"/>
            <a:r>
              <a:rPr lang="en-US" sz="2400" dirty="0"/>
              <a:t>Manage your services that store or stream data:</a:t>
            </a:r>
          </a:p>
          <a:p>
            <a:endParaRPr lang="en-US" sz="2800" dirty="0"/>
          </a:p>
        </p:txBody>
      </p:sp>
    </p:spTree>
    <p:extLst>
      <p:ext uri="{BB962C8B-B14F-4D97-AF65-F5344CB8AC3E}">
        <p14:creationId xmlns:p14="http://schemas.microsoft.com/office/powerpoint/2010/main" val="379142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Connected to wide range of data storage options</a:t>
            </a:r>
          </a:p>
        </p:txBody>
      </p:sp>
      <p:sp>
        <p:nvSpPr>
          <p:cNvPr id="3" name="Content Placeholder 2"/>
          <p:cNvSpPr>
            <a:spLocks noGrp="1"/>
          </p:cNvSpPr>
          <p:nvPr>
            <p:ph sz="half" idx="1"/>
          </p:nvPr>
        </p:nvSpPr>
        <p:spPr>
          <a:xfrm>
            <a:off x="412783" y="1297305"/>
            <a:ext cx="5181600" cy="4351338"/>
          </a:xfrm>
        </p:spPr>
        <p:txBody>
          <a:bodyPr/>
          <a:lstStyle/>
          <a:p>
            <a:r>
              <a:rPr lang="en-US" i="1" dirty="0"/>
              <a:t>Build in data: weather &amp; Twitter</a:t>
            </a:r>
          </a:p>
          <a:p>
            <a:r>
              <a:rPr lang="en-US" dirty="0"/>
              <a:t>SQL, </a:t>
            </a:r>
            <a:r>
              <a:rPr lang="en-US" dirty="0" err="1"/>
              <a:t>noSQL</a:t>
            </a:r>
            <a:endParaRPr lang="en-US" dirty="0"/>
          </a:p>
        </p:txBody>
      </p:sp>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a:stretch/>
        </p:blipFill>
        <p:spPr>
          <a:xfrm>
            <a:off x="7125395" y="1541621"/>
            <a:ext cx="4633221" cy="4919345"/>
          </a:xfrm>
        </p:spPr>
      </p:pic>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40540" y="2419886"/>
            <a:ext cx="4081629" cy="3746182"/>
          </a:xfrm>
          <a:prstGeom prst="rect">
            <a:avLst/>
          </a:prstGeom>
        </p:spPr>
      </p:pic>
      <p:cxnSp>
        <p:nvCxnSpPr>
          <p:cNvPr id="8" name="Straight Connector 7"/>
          <p:cNvCxnSpPr>
            <a:cxnSpLocks/>
          </p:cNvCxnSpPr>
          <p:nvPr/>
        </p:nvCxnSpPr>
        <p:spPr>
          <a:xfrm>
            <a:off x="5922169" y="2419885"/>
            <a:ext cx="1427757" cy="228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V="1">
            <a:off x="5922169" y="6045200"/>
            <a:ext cx="1427757" cy="1208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Rectangle 5"/>
          <p:cNvSpPr/>
          <p:nvPr/>
        </p:nvSpPr>
        <p:spPr>
          <a:xfrm>
            <a:off x="266649" y="248148"/>
            <a:ext cx="9039397" cy="584775"/>
          </a:xfrm>
          <a:prstGeom prst="rect">
            <a:avLst/>
          </a:prstGeom>
        </p:spPr>
        <p:txBody>
          <a:bodyPr wrap="square">
            <a:spAutoFit/>
          </a:bodyPr>
          <a:lstStyle/>
          <a:p>
            <a:r>
              <a:rPr lang="en-US" sz="3200" dirty="0"/>
              <a:t>IBM Data Hub opens up the use of streaming data</a:t>
            </a:r>
          </a:p>
        </p:txBody>
      </p:sp>
      <p:grpSp>
        <p:nvGrpSpPr>
          <p:cNvPr id="3" name="Group 2"/>
          <p:cNvGrpSpPr/>
          <p:nvPr/>
        </p:nvGrpSpPr>
        <p:grpSpPr>
          <a:xfrm>
            <a:off x="266649" y="1212306"/>
            <a:ext cx="11445342" cy="4934372"/>
            <a:chOff x="266649" y="1212306"/>
            <a:chExt cx="11445342" cy="4934372"/>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6649" y="1216944"/>
              <a:ext cx="11445342" cy="4929734"/>
            </a:xfrm>
            <a:prstGeom prst="rect">
              <a:avLst/>
            </a:prstGeom>
            <a:ln>
              <a:solidFill>
                <a:schemeClr val="tx1"/>
              </a:solidFill>
            </a:ln>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0185" y="1212306"/>
              <a:ext cx="3120038" cy="415676"/>
            </a:xfrm>
            <a:prstGeom prst="rect">
              <a:avLst/>
            </a:prstGeom>
          </p:spPr>
        </p:pic>
      </p:grpSp>
    </p:spTree>
    <p:extLst>
      <p:ext uri="{BB962C8B-B14F-4D97-AF65-F5344CB8AC3E}">
        <p14:creationId xmlns:p14="http://schemas.microsoft.com/office/powerpoint/2010/main" val="16897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08924" y="580599"/>
            <a:ext cx="4568386" cy="4114801"/>
          </a:xfrm>
        </p:spPr>
        <p:txBody>
          <a:bodyPr>
            <a:normAutofit fontScale="85000" lnSpcReduction="10000"/>
          </a:bodyPr>
          <a:lstStyle/>
          <a:p>
            <a:pPr marL="0" indent="0" algn="just">
              <a:buNone/>
            </a:pPr>
            <a:r>
              <a:rPr lang="en-US" sz="3600" b="1" dirty="0">
                <a:solidFill>
                  <a:srgbClr val="FFC000"/>
                </a:solidFill>
              </a:rPr>
              <a:t>The Weather Company</a:t>
            </a:r>
          </a:p>
          <a:p>
            <a:pPr marL="0" indent="0" algn="just">
              <a:buNone/>
            </a:pPr>
            <a:r>
              <a:rPr lang="en-US" dirty="0"/>
              <a:t>As the fourth most-used mobile app in the United States, the Weather Company was an attractive acquisition target for IBM, which bought them in October 2015. </a:t>
            </a:r>
          </a:p>
          <a:p>
            <a:pPr marL="0" indent="0" algn="just">
              <a:buNone/>
            </a:pPr>
            <a:r>
              <a:rPr lang="en-US" dirty="0"/>
              <a:t>Having a popular consumer app has enabled IBM to launch Watson Ads, an interactive ad unit that allows consumers to chat with branded content via voice or text. </a:t>
            </a:r>
          </a:p>
          <a:p>
            <a:pPr marL="0" indent="0" algn="just">
              <a:buNone/>
            </a:pPr>
            <a:r>
              <a:rPr lang="en-US" dirty="0"/>
              <a:t>Brands like Toyota, Campbell Soup Company, and Unilever have already jumped on board.</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195804" y="295951"/>
            <a:ext cx="5516837" cy="18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25244" y="2367347"/>
            <a:ext cx="5516837" cy="191527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95804" y="4553244"/>
            <a:ext cx="5516837" cy="19881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8924" y="5051096"/>
            <a:ext cx="4924661" cy="1120959"/>
          </a:xfrm>
          <a:prstGeom prst="rect">
            <a:avLst/>
          </a:prstGeom>
        </p:spPr>
      </p:pic>
      <p:sp>
        <p:nvSpPr>
          <p:cNvPr id="8" name="Rectangle 7"/>
          <p:cNvSpPr/>
          <p:nvPr/>
        </p:nvSpPr>
        <p:spPr>
          <a:xfrm>
            <a:off x="1373071" y="6172055"/>
            <a:ext cx="2440092" cy="369332"/>
          </a:xfrm>
          <a:prstGeom prst="rect">
            <a:avLst/>
          </a:prstGeom>
        </p:spPr>
        <p:txBody>
          <a:bodyPr wrap="none">
            <a:spAutoFit/>
          </a:bodyPr>
          <a:lstStyle/>
          <a:p>
            <a:r>
              <a:rPr lang="en-US" dirty="0"/>
              <a:t>https://watsonads.com/</a:t>
            </a:r>
          </a:p>
        </p:txBody>
      </p:sp>
    </p:spTree>
    <p:extLst>
      <p:ext uri="{BB962C8B-B14F-4D97-AF65-F5344CB8AC3E}">
        <p14:creationId xmlns:p14="http://schemas.microsoft.com/office/powerpoint/2010/main" val="44944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26" y="211015"/>
            <a:ext cx="9146383" cy="757813"/>
          </a:xfrm>
        </p:spPr>
        <p:txBody>
          <a:bodyPr/>
          <a:lstStyle/>
          <a:p>
            <a:r>
              <a:rPr lang="en-US" dirty="0"/>
              <a:t>Catalogs (aka data lake)</a:t>
            </a:r>
          </a:p>
        </p:txBody>
      </p:sp>
      <p:sp>
        <p:nvSpPr>
          <p:cNvPr id="3" name="Content Placeholder 2"/>
          <p:cNvSpPr>
            <a:spLocks noGrp="1"/>
          </p:cNvSpPr>
          <p:nvPr>
            <p:ph idx="1"/>
          </p:nvPr>
        </p:nvSpPr>
        <p:spPr>
          <a:xfrm>
            <a:off x="676191" y="1409539"/>
            <a:ext cx="10624413" cy="4804086"/>
          </a:xfrm>
        </p:spPr>
        <p:txBody>
          <a:bodyPr>
            <a:noAutofit/>
          </a:bodyPr>
          <a:lstStyle/>
          <a:p>
            <a:r>
              <a:rPr lang="en-US" sz="2000" dirty="0"/>
              <a:t>A catalog is a cloud-based data repository for structured and unstructured data from a variety of sources. You copy and categorize data assets into the catalog and add collaborators who can analyze the data. You create projects to organize data, analytical tools, and collaborators.</a:t>
            </a:r>
          </a:p>
          <a:p>
            <a:r>
              <a:rPr lang="en-US" sz="2000" dirty="0"/>
              <a:t>Catalog collaborators can access data assets in the catalog that they are members of without knowing the access keys or tokens. After collaborators log in to the catalog, they are fully authenticated for accessing catalog assets for which they have permissions.</a:t>
            </a:r>
          </a:p>
          <a:p>
            <a:r>
              <a:rPr lang="en-US" sz="2000" dirty="0"/>
              <a:t>A catalog has two types of storage areas for data assets:</a:t>
            </a:r>
          </a:p>
          <a:p>
            <a:r>
              <a:rPr lang="en-US" sz="2000" dirty="0"/>
              <a:t>Shared zone: Contains governed, read-only data assets. All catalog members can see all data assets.</a:t>
            </a:r>
          </a:p>
          <a:p>
            <a:r>
              <a:rPr lang="en-US" sz="2000" dirty="0"/>
              <a:t>Project sandboxes: Contains updatable data assets that belong to a project. Each project has a separate sandbox. Only project members can see and edit project assets.</a:t>
            </a:r>
          </a:p>
          <a:p>
            <a:endParaRPr lang="en-US" sz="2000" dirty="0"/>
          </a:p>
        </p:txBody>
      </p:sp>
    </p:spTree>
    <p:extLst>
      <p:ext uri="{BB962C8B-B14F-4D97-AF65-F5344CB8AC3E}">
        <p14:creationId xmlns:p14="http://schemas.microsoft.com/office/powerpoint/2010/main" val="156515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05529" y="1244598"/>
            <a:ext cx="4708671" cy="499872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380" y="1799066"/>
            <a:ext cx="6953989" cy="3889786"/>
          </a:xfrm>
          <a:prstGeom prst="rect">
            <a:avLst/>
          </a:prstGeom>
        </p:spPr>
      </p:pic>
      <p:sp>
        <p:nvSpPr>
          <p:cNvPr id="6"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Catalog screenshots</a:t>
            </a:r>
          </a:p>
        </p:txBody>
      </p:sp>
      <p:sp>
        <p:nvSpPr>
          <p:cNvPr id="7" name="TextBox 6"/>
          <p:cNvSpPr txBox="1"/>
          <p:nvPr/>
        </p:nvSpPr>
        <p:spPr>
          <a:xfrm>
            <a:off x="2314936" y="1244598"/>
            <a:ext cx="1694695" cy="369332"/>
          </a:xfrm>
          <a:prstGeom prst="rect">
            <a:avLst/>
          </a:prstGeom>
          <a:noFill/>
        </p:spPr>
        <p:txBody>
          <a:bodyPr wrap="none" rtlCol="0">
            <a:spAutoFit/>
          </a:bodyPr>
          <a:lstStyle/>
          <a:p>
            <a:r>
              <a:rPr lang="en-US" dirty="0"/>
              <a:t>Usage overview</a:t>
            </a:r>
          </a:p>
        </p:txBody>
      </p:sp>
      <p:sp>
        <p:nvSpPr>
          <p:cNvPr id="8" name="TextBox 7"/>
          <p:cNvSpPr txBox="1"/>
          <p:nvPr/>
        </p:nvSpPr>
        <p:spPr>
          <a:xfrm>
            <a:off x="8812516" y="743133"/>
            <a:ext cx="2136611" cy="369332"/>
          </a:xfrm>
          <a:prstGeom prst="rect">
            <a:avLst/>
          </a:prstGeom>
          <a:noFill/>
        </p:spPr>
        <p:txBody>
          <a:bodyPr wrap="none" rtlCol="0">
            <a:spAutoFit/>
          </a:bodyPr>
          <a:lstStyle/>
          <a:p>
            <a:r>
              <a:rPr lang="en-US" dirty="0"/>
              <a:t>Permission overview</a:t>
            </a:r>
          </a:p>
        </p:txBody>
      </p:sp>
    </p:spTree>
    <p:extLst>
      <p:ext uri="{BB962C8B-B14F-4D97-AF65-F5344CB8AC3E}">
        <p14:creationId xmlns:p14="http://schemas.microsoft.com/office/powerpoint/2010/main" val="31306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Education material</a:t>
            </a:r>
          </a:p>
        </p:txBody>
      </p:sp>
    </p:spTree>
    <p:extLst>
      <p:ext uri="{BB962C8B-B14F-4D97-AF65-F5344CB8AC3E}">
        <p14:creationId xmlns:p14="http://schemas.microsoft.com/office/powerpoint/2010/main" val="36911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510275" y="6374574"/>
            <a:ext cx="9744974" cy="646331"/>
          </a:xfrm>
          <a:prstGeom prst="rect">
            <a:avLst/>
          </a:prstGeom>
        </p:spPr>
        <p:txBody>
          <a:bodyPr wrap="square">
            <a:spAutoFit/>
          </a:bodyPr>
          <a:lstStyle/>
          <a:p>
            <a:r>
              <a:rPr lang="en-US" dirty="0">
                <a:hlinkClick r:id="rId2"/>
              </a:rPr>
              <a:t>https://bigdatauniversity.com/courses/data-science-hands-open-source-tools/</a:t>
            </a:r>
            <a:endParaRPr lang="en-US" dirty="0"/>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20473" y="1011091"/>
            <a:ext cx="7288027" cy="5363483"/>
          </a:xfrm>
          <a:prstGeom prst="rect">
            <a:avLst/>
          </a:prstGeom>
          <a:ln>
            <a:solidFill>
              <a:schemeClr val="tx1"/>
            </a:solidFill>
          </a:ln>
        </p:spPr>
      </p:pic>
      <p:sp>
        <p:nvSpPr>
          <p:cNvPr id="6" name="Rectangle 5"/>
          <p:cNvSpPr/>
          <p:nvPr/>
        </p:nvSpPr>
        <p:spPr>
          <a:xfrm>
            <a:off x="308533" y="129672"/>
            <a:ext cx="5013844" cy="646331"/>
          </a:xfrm>
          <a:prstGeom prst="rect">
            <a:avLst/>
          </a:prstGeom>
        </p:spPr>
        <p:txBody>
          <a:bodyPr wrap="square">
            <a:spAutoFit/>
          </a:bodyPr>
          <a:lstStyle/>
          <a:p>
            <a:r>
              <a:rPr lang="en-US" sz="3600" dirty="0"/>
              <a:t>IBM training on all tools  </a:t>
            </a:r>
          </a:p>
        </p:txBody>
      </p:sp>
    </p:spTree>
    <p:extLst>
      <p:ext uri="{BB962C8B-B14F-4D97-AF65-F5344CB8AC3E}">
        <p14:creationId xmlns:p14="http://schemas.microsoft.com/office/powerpoint/2010/main" val="125554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6771" y="1167730"/>
            <a:ext cx="9554375" cy="5182302"/>
          </a:xfrm>
          <a:prstGeom prst="rect">
            <a:avLst/>
          </a:prstGeom>
          <a:ln>
            <a:solidFill>
              <a:schemeClr val="tx1"/>
            </a:solidFill>
          </a:ln>
        </p:spPr>
      </p:pic>
      <p:sp>
        <p:nvSpPr>
          <p:cNvPr id="5" name="Rectangle 4"/>
          <p:cNvSpPr/>
          <p:nvPr/>
        </p:nvSpPr>
        <p:spPr>
          <a:xfrm>
            <a:off x="516771" y="6350032"/>
            <a:ext cx="7620231" cy="369332"/>
          </a:xfrm>
          <a:prstGeom prst="rect">
            <a:avLst/>
          </a:prstGeom>
        </p:spPr>
        <p:txBody>
          <a:bodyPr wrap="square">
            <a:spAutoFit/>
          </a:bodyPr>
          <a:lstStyle/>
          <a:p>
            <a:r>
              <a:rPr lang="en-US" dirty="0">
                <a:hlinkClick r:id="rId3"/>
              </a:rPr>
              <a:t>http://datascience.stackexchange.com/</a:t>
            </a:r>
            <a:endParaRPr lang="en-US" dirty="0"/>
          </a:p>
        </p:txBody>
      </p:sp>
      <p:sp>
        <p:nvSpPr>
          <p:cNvPr id="6" name="Rectangle 5"/>
          <p:cNvSpPr/>
          <p:nvPr/>
        </p:nvSpPr>
        <p:spPr>
          <a:xfrm>
            <a:off x="158838" y="152067"/>
            <a:ext cx="11642098" cy="646331"/>
          </a:xfrm>
          <a:prstGeom prst="rect">
            <a:avLst/>
          </a:prstGeom>
        </p:spPr>
        <p:txBody>
          <a:bodyPr wrap="square">
            <a:spAutoFit/>
          </a:bodyPr>
          <a:lstStyle/>
          <a:p>
            <a:r>
              <a:rPr lang="en-US" sz="3600" dirty="0"/>
              <a:t>Interact with the community and share your achievements</a:t>
            </a:r>
          </a:p>
        </p:txBody>
      </p:sp>
    </p:spTree>
    <p:extLst>
      <p:ext uri="{BB962C8B-B14F-4D97-AF65-F5344CB8AC3E}">
        <p14:creationId xmlns:p14="http://schemas.microsoft.com/office/powerpoint/2010/main" val="17576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1224282" y="152401"/>
            <a:ext cx="9596119" cy="4191000"/>
          </a:xfrm>
        </p:spPr>
        <p:txBody>
          <a:bodyPr>
            <a:noAutofit/>
          </a:bodyPr>
          <a:lstStyle/>
          <a:p>
            <a:pPr algn="ctr"/>
            <a:r>
              <a:rPr lang="en-US" sz="4000" dirty="0"/>
              <a:t>The </a:t>
            </a:r>
            <a:r>
              <a:rPr lang="en-US" sz="5500" b="1" dirty="0"/>
              <a:t>distance </a:t>
            </a:r>
            <a:br>
              <a:rPr lang="en-US" sz="5500" b="1" dirty="0"/>
            </a:br>
            <a:r>
              <a:rPr lang="en-US" sz="4000" dirty="0"/>
              <a:t>between your </a:t>
            </a:r>
            <a:br>
              <a:rPr lang="en-US" sz="4000" dirty="0"/>
            </a:br>
            <a:r>
              <a:rPr lang="en-US" sz="5500" b="1" dirty="0"/>
              <a:t>goals </a:t>
            </a:r>
            <a:r>
              <a:rPr lang="en-US" sz="4000" dirty="0"/>
              <a:t>and </a:t>
            </a:r>
            <a:r>
              <a:rPr lang="en-US" sz="5500" b="1" dirty="0"/>
              <a:t>reality</a:t>
            </a:r>
            <a:r>
              <a:rPr lang="en-US" sz="4000" dirty="0"/>
              <a:t> </a:t>
            </a:r>
            <a:br>
              <a:rPr lang="en-US" sz="4000" dirty="0"/>
            </a:br>
            <a:r>
              <a:rPr lang="en-US" sz="4000" dirty="0"/>
              <a:t>is called </a:t>
            </a:r>
            <a:br>
              <a:rPr lang="en-US" sz="4000" dirty="0"/>
            </a:br>
            <a:r>
              <a:rPr lang="en-US" sz="55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3" y="5203572"/>
            <a:ext cx="3072359" cy="1228943"/>
          </a:xfrm>
          <a:prstGeom prst="rect">
            <a:avLst/>
          </a:prstGeom>
        </p:spPr>
      </p:pic>
      <p:sp>
        <p:nvSpPr>
          <p:cNvPr id="4" name="TextBox 3"/>
          <p:cNvSpPr txBox="1"/>
          <p:nvPr/>
        </p:nvSpPr>
        <p:spPr>
          <a:xfrm rot="20400000">
            <a:off x="2460697" y="4335266"/>
            <a:ext cx="3811759" cy="1199243"/>
          </a:xfrm>
          <a:prstGeom prst="rect">
            <a:avLst/>
          </a:prstGeom>
          <a:noFill/>
        </p:spPr>
        <p:txBody>
          <a:bodyPr wrap="none" lIns="91427" tIns="45714" rIns="91427" bIns="45714"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217854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view on Bluemix</a:t>
            </a:r>
          </a:p>
        </p:txBody>
      </p:sp>
      <p:sp>
        <p:nvSpPr>
          <p:cNvPr id="3" name="Subtitle 2"/>
          <p:cNvSpPr>
            <a:spLocks noGrp="1"/>
          </p:cNvSpPr>
          <p:nvPr>
            <p:ph type="subTitle" idx="1"/>
          </p:nvPr>
        </p:nvSpPr>
        <p:spPr>
          <a:xfrm>
            <a:off x="1065490" y="4800600"/>
            <a:ext cx="9467471" cy="1219200"/>
          </a:xfrm>
        </p:spPr>
        <p:txBody>
          <a:bodyPr/>
          <a:lstStyle/>
          <a:p>
            <a:r>
              <a:rPr lang="en-US" dirty="0"/>
              <a:t>No need to understand the all the coming icons, </a:t>
            </a:r>
          </a:p>
          <a:p>
            <a:r>
              <a:rPr lang="en-US" dirty="0"/>
              <a:t>but…</a:t>
            </a:r>
          </a:p>
          <a:p>
            <a:r>
              <a:rPr lang="en-US" dirty="0"/>
              <a:t>IBM is digitally reinventing itself </a:t>
            </a:r>
          </a:p>
          <a:p>
            <a:r>
              <a:rPr lang="en-US" dirty="0"/>
              <a:t>at an unimageable pace</a:t>
            </a:r>
          </a:p>
        </p:txBody>
      </p:sp>
      <p:sp>
        <p:nvSpPr>
          <p:cNvPr id="4" name="TextBox 3"/>
          <p:cNvSpPr txBox="1"/>
          <p:nvPr/>
        </p:nvSpPr>
        <p:spPr>
          <a:xfrm>
            <a:off x="1065490" y="1228635"/>
            <a:ext cx="4362092" cy="1200329"/>
          </a:xfrm>
          <a:prstGeom prst="rect">
            <a:avLst/>
          </a:prstGeom>
          <a:noFill/>
        </p:spPr>
        <p:txBody>
          <a:bodyPr wrap="none" rtlCol="0">
            <a:spAutoFit/>
          </a:bodyPr>
          <a:lstStyle/>
          <a:p>
            <a:r>
              <a:rPr lang="en-US" sz="7200" dirty="0"/>
              <a:t>APPENDIX</a:t>
            </a:r>
          </a:p>
        </p:txBody>
      </p:sp>
    </p:spTree>
    <p:extLst>
      <p:ext uri="{BB962C8B-B14F-4D97-AF65-F5344CB8AC3E}">
        <p14:creationId xmlns:p14="http://schemas.microsoft.com/office/powerpoint/2010/main" val="387110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6476" y="1592885"/>
            <a:ext cx="11523617" cy="3759041"/>
          </a:xfrm>
          <a:prstGeom prst="rect">
            <a:avLst/>
          </a:prstGeom>
        </p:spPr>
      </p:pic>
    </p:spTree>
    <p:extLst>
      <p:ext uri="{BB962C8B-B14F-4D97-AF65-F5344CB8AC3E}">
        <p14:creationId xmlns:p14="http://schemas.microsoft.com/office/powerpoint/2010/main" val="1598120772"/>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2302" y="1567900"/>
            <a:ext cx="11569836" cy="3866882"/>
          </a:xfrm>
          <a:prstGeom prst="rect">
            <a:avLst/>
          </a:prstGeom>
        </p:spPr>
      </p:pic>
    </p:spTree>
    <p:extLst>
      <p:ext uri="{BB962C8B-B14F-4D97-AF65-F5344CB8AC3E}">
        <p14:creationId xmlns:p14="http://schemas.microsoft.com/office/powerpoint/2010/main" val="1308630584"/>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21627" y="368654"/>
            <a:ext cx="10405989" cy="6022308"/>
          </a:xfrm>
          <a:prstGeom prst="rect">
            <a:avLst/>
          </a:prstGeom>
        </p:spPr>
      </p:pic>
    </p:spTree>
    <p:extLst>
      <p:ext uri="{BB962C8B-B14F-4D97-AF65-F5344CB8AC3E}">
        <p14:creationId xmlns:p14="http://schemas.microsoft.com/office/powerpoint/2010/main" val="38104855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1282" y="10058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447282" y="23266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00722" y="498855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45861" y="36982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41240" y="229420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43659" y="412104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334091" y="228600"/>
            <a:ext cx="11294029" cy="822960"/>
          </a:xfrm>
        </p:spPr>
        <p:txBody>
          <a:bodyPr>
            <a:normAutofit/>
          </a:bodyPr>
          <a:lstStyle/>
          <a:p>
            <a:r>
              <a:rPr lang="en-US" dirty="0"/>
              <a:t>Watson is in use cross-industry and cross usecase</a:t>
            </a:r>
          </a:p>
        </p:txBody>
      </p:sp>
      <p:graphicFrame>
        <p:nvGraphicFramePr>
          <p:cNvPr id="7" name="Table 6"/>
          <p:cNvGraphicFramePr>
            <a:graphicFrameLocks noGrp="1"/>
          </p:cNvGraphicFramePr>
          <p:nvPr>
            <p:extLst>
              <p:ext uri="{D42A27DB-BD31-4B8C-83A1-F6EECF244321}">
                <p14:modId xmlns:p14="http://schemas.microsoft.com/office/powerpoint/2010/main" val="3682905549"/>
              </p:ext>
            </p:extLst>
          </p:nvPr>
        </p:nvGraphicFramePr>
        <p:xfrm>
          <a:off x="473597" y="1360106"/>
          <a:ext cx="10974376" cy="4439304"/>
        </p:xfrm>
        <a:graphic>
          <a:graphicData uri="http://schemas.openxmlformats.org/drawingml/2006/table">
            <a:tbl>
              <a:tblPr firstRow="1" bandRow="1">
                <a:tableStyleId>{5C22544A-7EE6-4342-B048-85BDC9FD1C3A}</a:tableStyleId>
              </a:tblPr>
              <a:tblGrid>
                <a:gridCol w="2972091">
                  <a:extLst>
                    <a:ext uri="{9D8B030D-6E8A-4147-A177-3AD203B41FA5}">
                      <a16:colId xmlns:a16="http://schemas.microsoft.com/office/drawing/2014/main" val="1138623431"/>
                    </a:ext>
                  </a:extLst>
                </a:gridCol>
                <a:gridCol w="2712653">
                  <a:extLst>
                    <a:ext uri="{9D8B030D-6E8A-4147-A177-3AD203B41FA5}">
                      <a16:colId xmlns:a16="http://schemas.microsoft.com/office/drawing/2014/main" val="663285708"/>
                    </a:ext>
                  </a:extLst>
                </a:gridCol>
                <a:gridCol w="5289632">
                  <a:extLst>
                    <a:ext uri="{9D8B030D-6E8A-4147-A177-3AD203B41FA5}">
                      <a16:colId xmlns:a16="http://schemas.microsoft.com/office/drawing/2014/main" val="1846947625"/>
                    </a:ext>
                  </a:extLst>
                </a:gridCol>
              </a:tblGrid>
              <a:tr h="311731">
                <a:tc>
                  <a:txBody>
                    <a:bodyPr/>
                    <a:lstStyle/>
                    <a:p>
                      <a:r>
                        <a:rPr lang="en-US" sz="2000" dirty="0">
                          <a:solidFill>
                            <a:schemeClr val="bg1"/>
                          </a:solidFill>
                        </a:rPr>
                        <a:t>Company</a:t>
                      </a:r>
                    </a:p>
                  </a:txBody>
                  <a:tcPr/>
                </a:tc>
                <a:tc>
                  <a:txBody>
                    <a:bodyPr/>
                    <a:lstStyle/>
                    <a:p>
                      <a:r>
                        <a:rPr lang="en-US" sz="2000" dirty="0">
                          <a:solidFill>
                            <a:schemeClr val="bg1"/>
                          </a:solidFill>
                        </a:rPr>
                        <a:t>Industry</a:t>
                      </a:r>
                    </a:p>
                  </a:txBody>
                  <a:tcPr/>
                </a:tc>
                <a:tc>
                  <a:txBody>
                    <a:bodyPr/>
                    <a:lstStyle/>
                    <a:p>
                      <a:r>
                        <a:rPr lang="en-US" sz="2000" dirty="0">
                          <a:solidFill>
                            <a:schemeClr val="bg1"/>
                          </a:solidFill>
                        </a:rPr>
                        <a:t>Use case</a:t>
                      </a:r>
                    </a:p>
                  </a:txBody>
                  <a:tcPr/>
                </a:tc>
                <a:extLst>
                  <a:ext uri="{0D108BD9-81ED-4DB2-BD59-A6C34878D82A}">
                    <a16:rowId xmlns:a16="http://schemas.microsoft.com/office/drawing/2014/main" val="4106876836"/>
                  </a:ext>
                </a:extLst>
              </a:tr>
              <a:tr h="311731">
                <a:tc>
                  <a:txBody>
                    <a:bodyPr/>
                    <a:lstStyle/>
                    <a:p>
                      <a:r>
                        <a:rPr lang="en-US" sz="2000" dirty="0">
                          <a:solidFill>
                            <a:schemeClr val="bg1"/>
                          </a:solidFill>
                        </a:rPr>
                        <a:t>Flowers.com</a:t>
                      </a:r>
                    </a:p>
                  </a:txBody>
                  <a:tcPr/>
                </a:tc>
                <a:tc>
                  <a:txBody>
                    <a:bodyPr/>
                    <a:lstStyle/>
                    <a:p>
                      <a:r>
                        <a:rPr lang="en-US" sz="2000" dirty="0">
                          <a:solidFill>
                            <a:schemeClr val="bg1"/>
                          </a:solidFill>
                        </a:rPr>
                        <a:t>Online 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3685850242"/>
                  </a:ext>
                </a:extLst>
              </a:tr>
              <a:tr h="311731">
                <a:tc>
                  <a:txBody>
                    <a:bodyPr/>
                    <a:lstStyle/>
                    <a:p>
                      <a:r>
                        <a:rPr lang="en-US" sz="2000" dirty="0">
                          <a:solidFill>
                            <a:schemeClr val="bg1"/>
                          </a:solidFill>
                        </a:rPr>
                        <a:t>Macy’s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Customer queries</a:t>
                      </a:r>
                    </a:p>
                  </a:txBody>
                  <a:tcPr/>
                </a:tc>
                <a:extLst>
                  <a:ext uri="{0D108BD9-81ED-4DB2-BD59-A6C34878D82A}">
                    <a16:rowId xmlns:a16="http://schemas.microsoft.com/office/drawing/2014/main" val="2308575145"/>
                  </a:ext>
                </a:extLst>
              </a:tr>
              <a:tr h="311731">
                <a:tc>
                  <a:txBody>
                    <a:bodyPr/>
                    <a:lstStyle/>
                    <a:p>
                      <a:r>
                        <a:rPr lang="en-US" sz="2000" dirty="0">
                          <a:solidFill>
                            <a:schemeClr val="bg1"/>
                          </a:solidFill>
                        </a:rPr>
                        <a:t>H&amp;R Block</a:t>
                      </a:r>
                    </a:p>
                  </a:txBody>
                  <a:tcPr/>
                </a:tc>
                <a:tc>
                  <a:txBody>
                    <a:bodyPr/>
                    <a:lstStyle/>
                    <a:p>
                      <a:r>
                        <a:rPr lang="en-US" sz="2000" dirty="0">
                          <a:solidFill>
                            <a:schemeClr val="bg1"/>
                          </a:solidFill>
                        </a:rPr>
                        <a:t>Financial sector (tax)</a:t>
                      </a:r>
                    </a:p>
                  </a:txBody>
                  <a:tcPr/>
                </a:tc>
                <a:tc>
                  <a:txBody>
                    <a:bodyPr/>
                    <a:lstStyle/>
                    <a:p>
                      <a:r>
                        <a:rPr lang="en-US" sz="2000" dirty="0">
                          <a:solidFill>
                            <a:schemeClr val="bg1"/>
                          </a:solidFill>
                        </a:rPr>
                        <a:t>Analysis of tax records</a:t>
                      </a:r>
                    </a:p>
                  </a:txBody>
                  <a:tcPr/>
                </a:tc>
                <a:extLst>
                  <a:ext uri="{0D108BD9-81ED-4DB2-BD59-A6C34878D82A}">
                    <a16:rowId xmlns:a16="http://schemas.microsoft.com/office/drawing/2014/main" val="2087582787"/>
                  </a:ext>
                </a:extLst>
              </a:tr>
              <a:tr h="311731">
                <a:tc>
                  <a:txBody>
                    <a:bodyPr/>
                    <a:lstStyle/>
                    <a:p>
                      <a:r>
                        <a:rPr lang="en-US" sz="2000" dirty="0">
                          <a:solidFill>
                            <a:schemeClr val="bg1"/>
                          </a:solidFill>
                        </a:rPr>
                        <a:t>Stables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Order fulfillment</a:t>
                      </a:r>
                    </a:p>
                  </a:txBody>
                  <a:tcPr/>
                </a:tc>
                <a:extLst>
                  <a:ext uri="{0D108BD9-81ED-4DB2-BD59-A6C34878D82A}">
                    <a16:rowId xmlns:a16="http://schemas.microsoft.com/office/drawing/2014/main" val="3666094290"/>
                  </a:ext>
                </a:extLst>
              </a:tr>
              <a:tr h="311731">
                <a:tc>
                  <a:txBody>
                    <a:bodyPr/>
                    <a:lstStyle/>
                    <a:p>
                      <a:r>
                        <a:rPr lang="en-US" sz="2000" dirty="0">
                          <a:solidFill>
                            <a:schemeClr val="bg1"/>
                          </a:solidFill>
                        </a:rPr>
                        <a:t>Autodesk</a:t>
                      </a:r>
                    </a:p>
                  </a:txBody>
                  <a:tcPr/>
                </a:tc>
                <a:tc>
                  <a:txBody>
                    <a:bodyPr/>
                    <a:lstStyle/>
                    <a:p>
                      <a:r>
                        <a:rPr lang="en-US" sz="2000" dirty="0">
                          <a:solidFill>
                            <a:schemeClr val="bg1"/>
                          </a:solidFill>
                        </a:rPr>
                        <a:t>Software industry</a:t>
                      </a:r>
                    </a:p>
                  </a:txBody>
                  <a:tcPr/>
                </a:tc>
                <a:tc>
                  <a:txBody>
                    <a:bodyPr/>
                    <a:lstStyle/>
                    <a:p>
                      <a:r>
                        <a:rPr lang="en-US" sz="2000" dirty="0">
                          <a:solidFill>
                            <a:schemeClr val="bg1"/>
                          </a:solidFill>
                        </a:rPr>
                        <a:t>Customer support</a:t>
                      </a:r>
                    </a:p>
                  </a:txBody>
                  <a:tcPr/>
                </a:tc>
                <a:extLst>
                  <a:ext uri="{0D108BD9-81ED-4DB2-BD59-A6C34878D82A}">
                    <a16:rowId xmlns:a16="http://schemas.microsoft.com/office/drawing/2014/main" val="2426472048"/>
                  </a:ext>
                </a:extLst>
              </a:tr>
              <a:tr h="311731">
                <a:tc>
                  <a:txBody>
                    <a:bodyPr/>
                    <a:lstStyle/>
                    <a:p>
                      <a:r>
                        <a:rPr lang="en-US" sz="2000" dirty="0">
                          <a:solidFill>
                            <a:schemeClr val="bg1"/>
                          </a:solidFill>
                        </a:rPr>
                        <a:t>Chevrolet</a:t>
                      </a:r>
                    </a:p>
                  </a:txBody>
                  <a:tcPr/>
                </a:tc>
                <a:tc>
                  <a:txBody>
                    <a:bodyPr/>
                    <a:lstStyle/>
                    <a:p>
                      <a:r>
                        <a:rPr lang="en-US" sz="2000" dirty="0">
                          <a:solidFill>
                            <a:schemeClr val="bg1"/>
                          </a:solidFill>
                        </a:rPr>
                        <a:t>Automotive</a:t>
                      </a:r>
                    </a:p>
                  </a:txBody>
                  <a:tcPr/>
                </a:tc>
                <a:tc>
                  <a:txBody>
                    <a:bodyPr/>
                    <a:lstStyle/>
                    <a:p>
                      <a:r>
                        <a:rPr lang="en-US" sz="2000" dirty="0">
                          <a:solidFill>
                            <a:schemeClr val="bg1"/>
                          </a:solidFill>
                        </a:rPr>
                        <a:t>Marketing campaign (sentiment analysis)</a:t>
                      </a:r>
                    </a:p>
                  </a:txBody>
                  <a:tcPr/>
                </a:tc>
                <a:extLst>
                  <a:ext uri="{0D108BD9-81ED-4DB2-BD59-A6C34878D82A}">
                    <a16:rowId xmlns:a16="http://schemas.microsoft.com/office/drawing/2014/main" val="150732325"/>
                  </a:ext>
                </a:extLst>
              </a:tr>
              <a:tr h="311731">
                <a:tc>
                  <a:txBody>
                    <a:bodyPr/>
                    <a:lstStyle/>
                    <a:p>
                      <a:r>
                        <a:rPr lang="en-US" sz="2000" dirty="0">
                          <a:solidFill>
                            <a:schemeClr val="bg1"/>
                          </a:solidFill>
                        </a:rPr>
                        <a:t>The North Face</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2792904444"/>
                  </a:ext>
                </a:extLst>
              </a:tr>
              <a:tr h="476904">
                <a:tc>
                  <a:txBody>
                    <a:bodyPr/>
                    <a:lstStyle/>
                    <a:p>
                      <a:r>
                        <a:rPr lang="en-US" sz="2000" dirty="0">
                          <a:solidFill>
                            <a:schemeClr val="bg1"/>
                          </a:solidFill>
                        </a:rPr>
                        <a:t>TD Ameritrade</a:t>
                      </a:r>
                    </a:p>
                  </a:txBody>
                  <a:tcPr/>
                </a:tc>
                <a:tc>
                  <a:txBody>
                    <a:bodyPr/>
                    <a:lstStyle/>
                    <a:p>
                      <a:r>
                        <a:rPr lang="en-US" sz="2000" dirty="0">
                          <a:solidFill>
                            <a:schemeClr val="bg1"/>
                          </a:solidFill>
                        </a:rPr>
                        <a:t>Finance (investment)</a:t>
                      </a:r>
                    </a:p>
                  </a:txBody>
                  <a:tcPr/>
                </a:tc>
                <a:tc>
                  <a:txBody>
                    <a:bodyPr/>
                    <a:lstStyle/>
                    <a:p>
                      <a:r>
                        <a:rPr lang="en-US" sz="2000" dirty="0">
                          <a:solidFill>
                            <a:schemeClr val="bg1"/>
                          </a:solidFill>
                        </a:rPr>
                        <a:t>Product recommendation (personality based)</a:t>
                      </a:r>
                    </a:p>
                  </a:txBody>
                  <a:tcPr/>
                </a:tc>
                <a:extLst>
                  <a:ext uri="{0D108BD9-81ED-4DB2-BD59-A6C34878D82A}">
                    <a16:rowId xmlns:a16="http://schemas.microsoft.com/office/drawing/2014/main" val="786799239"/>
                  </a:ext>
                </a:extLst>
              </a:tr>
              <a:tr h="311731">
                <a:tc>
                  <a:txBody>
                    <a:bodyPr/>
                    <a:lstStyle/>
                    <a:p>
                      <a:r>
                        <a:rPr lang="en-US" sz="2000" dirty="0">
                          <a:solidFill>
                            <a:schemeClr val="bg1"/>
                          </a:solidFill>
                        </a:rPr>
                        <a:t>Rare Caret</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440449665"/>
                  </a:ext>
                </a:extLst>
              </a:tr>
              <a:tr h="311731">
                <a:tc>
                  <a:txBody>
                    <a:bodyPr/>
                    <a:lstStyle/>
                    <a:p>
                      <a:r>
                        <a:rPr lang="en-US" sz="2000" dirty="0">
                          <a:solidFill>
                            <a:schemeClr val="bg1"/>
                          </a:solidFill>
                        </a:rPr>
                        <a:t>The Weather Company</a:t>
                      </a:r>
                    </a:p>
                  </a:txBody>
                  <a:tcPr/>
                </a:tc>
                <a:tc>
                  <a:txBody>
                    <a:bodyPr/>
                    <a:lstStyle/>
                    <a:p>
                      <a:r>
                        <a:rPr lang="en-US" sz="2000" dirty="0">
                          <a:solidFill>
                            <a:schemeClr val="bg1"/>
                          </a:solidFill>
                        </a:rPr>
                        <a:t>IT company</a:t>
                      </a:r>
                    </a:p>
                  </a:txBody>
                  <a:tcPr/>
                </a:tc>
                <a:tc>
                  <a:txBody>
                    <a:bodyPr/>
                    <a:lstStyle/>
                    <a:p>
                      <a:r>
                        <a:rPr lang="en-US" sz="2000" dirty="0">
                          <a:solidFill>
                            <a:schemeClr val="bg1"/>
                          </a:solidFill>
                        </a:rPr>
                        <a:t>Interactive advertisements</a:t>
                      </a:r>
                    </a:p>
                  </a:txBody>
                  <a:tcPr/>
                </a:tc>
                <a:extLst>
                  <a:ext uri="{0D108BD9-81ED-4DB2-BD59-A6C34878D82A}">
                    <a16:rowId xmlns:a16="http://schemas.microsoft.com/office/drawing/2014/main" val="1750493041"/>
                  </a:ext>
                </a:extLst>
              </a:tr>
            </a:tbl>
          </a:graphicData>
        </a:graphic>
      </p:graphicFrame>
      <p:sp>
        <p:nvSpPr>
          <p:cNvPr id="3" name="TextBox 2"/>
          <p:cNvSpPr txBox="1"/>
          <p:nvPr/>
        </p:nvSpPr>
        <p:spPr>
          <a:xfrm>
            <a:off x="2192247" y="6043839"/>
            <a:ext cx="7577715" cy="523220"/>
          </a:xfrm>
          <a:prstGeom prst="rect">
            <a:avLst/>
          </a:prstGeom>
          <a:noFill/>
        </p:spPr>
        <p:txBody>
          <a:bodyPr wrap="none" rtlCol="0">
            <a:spAutoFit/>
          </a:bodyPr>
          <a:lstStyle/>
          <a:p>
            <a:r>
              <a:rPr lang="en-US" sz="2800" dirty="0"/>
              <a:t>Follow the links in the slides try them out yourself!</a:t>
            </a:r>
          </a:p>
        </p:txBody>
      </p:sp>
    </p:spTree>
    <p:extLst>
      <p:ext uri="{BB962C8B-B14F-4D97-AF65-F5344CB8AC3E}">
        <p14:creationId xmlns:p14="http://schemas.microsoft.com/office/powerpoint/2010/main" val="306072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4770" y="1614119"/>
            <a:ext cx="11554430" cy="3774447"/>
          </a:xfrm>
          <a:prstGeom prst="rect">
            <a:avLst/>
          </a:prstGeom>
        </p:spPr>
      </p:pic>
    </p:spTree>
    <p:extLst>
      <p:ext uri="{BB962C8B-B14F-4D97-AF65-F5344CB8AC3E}">
        <p14:creationId xmlns:p14="http://schemas.microsoft.com/office/powerpoint/2010/main" val="3441756068"/>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0658" y="505525"/>
            <a:ext cx="9803759" cy="5939549"/>
          </a:xfrm>
          <a:prstGeom prst="rect">
            <a:avLst/>
          </a:prstGeom>
        </p:spPr>
      </p:pic>
      <p:sp>
        <p:nvSpPr>
          <p:cNvPr id="3" name="TextBox 2"/>
          <p:cNvSpPr txBox="1"/>
          <p:nvPr/>
        </p:nvSpPr>
        <p:spPr>
          <a:xfrm>
            <a:off x="3877519" y="6445074"/>
            <a:ext cx="3778599"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43837967"/>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2903" y="279471"/>
            <a:ext cx="11446588" cy="6316420"/>
          </a:xfrm>
          <a:prstGeom prst="rect">
            <a:avLst/>
          </a:prstGeom>
        </p:spPr>
      </p:pic>
    </p:spTree>
    <p:extLst>
      <p:ext uri="{BB962C8B-B14F-4D97-AF65-F5344CB8AC3E}">
        <p14:creationId xmlns:p14="http://schemas.microsoft.com/office/powerpoint/2010/main" val="2992062104"/>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8988" y="233253"/>
            <a:ext cx="11431184" cy="6408857"/>
          </a:xfrm>
          <a:prstGeom prst="rect">
            <a:avLst/>
          </a:prstGeom>
        </p:spPr>
      </p:pic>
    </p:spTree>
    <p:extLst>
      <p:ext uri="{BB962C8B-B14F-4D97-AF65-F5344CB8AC3E}">
        <p14:creationId xmlns:p14="http://schemas.microsoft.com/office/powerpoint/2010/main" val="1296772504"/>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2777" y="934341"/>
            <a:ext cx="11523619" cy="5145573"/>
          </a:xfrm>
          <a:prstGeom prst="rect">
            <a:avLst/>
          </a:prstGeom>
        </p:spPr>
      </p:pic>
    </p:spTree>
    <p:extLst>
      <p:ext uri="{BB962C8B-B14F-4D97-AF65-F5344CB8AC3E}">
        <p14:creationId xmlns:p14="http://schemas.microsoft.com/office/powerpoint/2010/main" val="3690215358"/>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0609" y="490477"/>
            <a:ext cx="10630076" cy="5952283"/>
          </a:xfrm>
          <a:prstGeom prst="rect">
            <a:avLst/>
          </a:prstGeom>
        </p:spPr>
      </p:pic>
      <p:sp>
        <p:nvSpPr>
          <p:cNvPr id="4" name="TextBox 3"/>
          <p:cNvSpPr txBox="1"/>
          <p:nvPr/>
        </p:nvSpPr>
        <p:spPr>
          <a:xfrm>
            <a:off x="4313361" y="490477"/>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3701079111"/>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76230" y="243791"/>
            <a:ext cx="9701901" cy="6413822"/>
            <a:chOff x="1886673" y="662651"/>
            <a:chExt cx="8819910" cy="5830747"/>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6674" y="1284790"/>
              <a:ext cx="8819909" cy="520860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86673" y="662651"/>
              <a:ext cx="8819909" cy="623104"/>
            </a:xfrm>
            <a:prstGeom prst="rect">
              <a:avLst/>
            </a:prstGeom>
          </p:spPr>
        </p:pic>
      </p:grpSp>
      <p:sp>
        <p:nvSpPr>
          <p:cNvPr id="5" name="TextBox 4"/>
          <p:cNvSpPr txBox="1"/>
          <p:nvPr/>
        </p:nvSpPr>
        <p:spPr>
          <a:xfrm>
            <a:off x="4544855" y="26280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876610995"/>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97009" y="1005512"/>
            <a:ext cx="10924328" cy="5048219"/>
            <a:chOff x="514431" y="795137"/>
            <a:chExt cx="9931207" cy="458929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4431" y="1490935"/>
              <a:ext cx="9931206" cy="389349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4431" y="795137"/>
              <a:ext cx="9931207" cy="706183"/>
            </a:xfrm>
            <a:prstGeom prst="rect">
              <a:avLst/>
            </a:prstGeom>
          </p:spPr>
        </p:pic>
      </p:grpSp>
      <p:sp>
        <p:nvSpPr>
          <p:cNvPr id="5" name="TextBox 4"/>
          <p:cNvSpPr txBox="1"/>
          <p:nvPr/>
        </p:nvSpPr>
        <p:spPr>
          <a:xfrm>
            <a:off x="4266886" y="1065036"/>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546495907"/>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1932" y="137882"/>
            <a:ext cx="10377978" cy="6547511"/>
          </a:xfrm>
          <a:prstGeom prst="rect">
            <a:avLst/>
          </a:prstGeom>
        </p:spPr>
      </p:pic>
      <p:sp>
        <p:nvSpPr>
          <p:cNvPr id="3" name="TextBox 2"/>
          <p:cNvSpPr txBox="1"/>
          <p:nvPr/>
        </p:nvSpPr>
        <p:spPr>
          <a:xfrm>
            <a:off x="6246333" y="13788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1676348579"/>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60636" y="532493"/>
            <a:ext cx="10490020" cy="5868249"/>
          </a:xfrm>
          <a:prstGeom prst="rect">
            <a:avLst/>
          </a:prstGeom>
        </p:spPr>
      </p:pic>
    </p:spTree>
    <p:extLst>
      <p:ext uri="{BB962C8B-B14F-4D97-AF65-F5344CB8AC3E}">
        <p14:creationId xmlns:p14="http://schemas.microsoft.com/office/powerpoint/2010/main" val="29896167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9707" y="1741797"/>
            <a:ext cx="8231744" cy="2895600"/>
          </a:xfrm>
        </p:spPr>
        <p:txBody>
          <a:bodyPr>
            <a:noAutofit/>
          </a:bodyPr>
          <a:lstStyle/>
          <a:p>
            <a:pPr algn="ctr"/>
            <a:r>
              <a:rPr lang="en-US" dirty="0"/>
              <a:t>SEPARATING </a:t>
            </a:r>
            <a:br>
              <a:rPr lang="en-US" dirty="0"/>
            </a:br>
            <a:r>
              <a:rPr lang="en-US" sz="7200" b="1" dirty="0"/>
              <a:t>FACT</a:t>
            </a:r>
            <a:r>
              <a:rPr lang="en-US" dirty="0"/>
              <a:t> </a:t>
            </a:r>
            <a:br>
              <a:rPr lang="en-US" dirty="0"/>
            </a:br>
            <a:r>
              <a:rPr lang="en-US" dirty="0"/>
              <a:t>FROM </a:t>
            </a:r>
            <a:br>
              <a:rPr lang="en-US" dirty="0"/>
            </a:br>
            <a:r>
              <a:rPr lang="en-US" sz="7200" b="1" dirty="0"/>
              <a:t>FICTON</a:t>
            </a:r>
            <a:endParaRPr lang="en-US" b="1" dirty="0"/>
          </a:p>
        </p:txBody>
      </p:sp>
      <p:sp>
        <p:nvSpPr>
          <p:cNvPr id="3" name="Subtitle 2"/>
          <p:cNvSpPr>
            <a:spLocks noGrp="1"/>
          </p:cNvSpPr>
          <p:nvPr>
            <p:ph type="subTitle" idx="1"/>
          </p:nvPr>
        </p:nvSpPr>
        <p:spPr>
          <a:xfrm>
            <a:off x="2697907" y="5018397"/>
            <a:ext cx="8231744" cy="1219200"/>
          </a:xfrm>
        </p:spPr>
        <p:txBody>
          <a:bodyPr/>
          <a:lstStyle/>
          <a:p>
            <a:r>
              <a:rPr lang="en-US" dirty="0"/>
              <a:t>Today’s science fiction is tomorrows fact</a:t>
            </a:r>
          </a:p>
        </p:txBody>
      </p:sp>
    </p:spTree>
    <p:extLst>
      <p:ext uri="{BB962C8B-B14F-4D97-AF65-F5344CB8AC3E}">
        <p14:creationId xmlns:p14="http://schemas.microsoft.com/office/powerpoint/2010/main" val="333532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94052" y="224372"/>
            <a:ext cx="4733814" cy="6484486"/>
          </a:xfrm>
          <a:prstGeom prst="rect">
            <a:avLst/>
          </a:prstGeom>
        </p:spPr>
      </p:pic>
    </p:spTree>
    <p:extLst>
      <p:ext uri="{BB962C8B-B14F-4D97-AF65-F5344CB8AC3E}">
        <p14:creationId xmlns:p14="http://schemas.microsoft.com/office/powerpoint/2010/main" val="798992906"/>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56710" y="965072"/>
            <a:ext cx="11092252" cy="4991515"/>
          </a:xfrm>
          <a:prstGeom prst="rect">
            <a:avLst/>
          </a:prstGeom>
        </p:spPr>
      </p:pic>
    </p:spTree>
    <p:extLst>
      <p:ext uri="{BB962C8B-B14F-4D97-AF65-F5344CB8AC3E}">
        <p14:creationId xmlns:p14="http://schemas.microsoft.com/office/powerpoint/2010/main" val="2222410751"/>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83632" y="381675"/>
            <a:ext cx="9447258"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581656006"/>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17321" y="497421"/>
            <a:ext cx="9561847"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23119345"/>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5971" y="1536925"/>
            <a:ext cx="11400370" cy="3743636"/>
          </a:xfrm>
          <a:prstGeom prst="rect">
            <a:avLst/>
          </a:prstGeom>
        </p:spPr>
      </p:pic>
    </p:spTree>
    <p:extLst>
      <p:ext uri="{BB962C8B-B14F-4D97-AF65-F5344CB8AC3E}">
        <p14:creationId xmlns:p14="http://schemas.microsoft.com/office/powerpoint/2010/main" val="2308052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699" y="2049684"/>
            <a:ext cx="10520261" cy="1590663"/>
          </a:xfrm>
        </p:spPr>
        <p:txBody>
          <a:bodyPr/>
          <a:lstStyle/>
          <a:p>
            <a:r>
              <a:rPr lang="en-US" dirty="0"/>
              <a:t>System needs to be configured and trained by humans.</a:t>
            </a:r>
          </a:p>
          <a:p>
            <a:r>
              <a:rPr lang="en-US" dirty="0"/>
              <a:t>Data provided needs to be of good quality and in a specific format</a:t>
            </a:r>
          </a:p>
          <a:p>
            <a:pPr lvl="1"/>
            <a:r>
              <a:rPr lang="en-US" dirty="0"/>
              <a:t>Questions - answer pairs. Answer can be in documents</a:t>
            </a:r>
          </a:p>
        </p:txBody>
      </p:sp>
      <p:sp>
        <p:nvSpPr>
          <p:cNvPr id="5" name="Title 4"/>
          <p:cNvSpPr>
            <a:spLocks noGrp="1"/>
          </p:cNvSpPr>
          <p:nvPr>
            <p:ph type="title"/>
          </p:nvPr>
        </p:nvSpPr>
        <p:spPr>
          <a:xfrm>
            <a:off x="388492" y="265253"/>
            <a:ext cx="11151467" cy="1371600"/>
          </a:xfrm>
        </p:spPr>
        <p:txBody>
          <a:bodyPr>
            <a:normAutofit fontScale="90000"/>
          </a:bodyPr>
          <a:lstStyle/>
          <a:p>
            <a:r>
              <a:rPr lang="en-US" dirty="0">
                <a:solidFill>
                  <a:srgbClr val="FF0000"/>
                </a:solidFill>
              </a:rPr>
              <a:t>Myth:</a:t>
            </a:r>
            <a:r>
              <a:rPr lang="en-US" dirty="0"/>
              <a:t> Provide &lt;any&gt; data to Watson and within minutes Watson can answer any question about the data</a:t>
            </a:r>
            <a:br>
              <a:rPr lang="en-US" dirty="0"/>
            </a:br>
            <a:endParaRPr lang="en-US" dirty="0"/>
          </a:p>
        </p:txBody>
      </p:sp>
      <p:sp>
        <p:nvSpPr>
          <p:cNvPr id="6" name="TextBox 5"/>
          <p:cNvSpPr txBox="1"/>
          <p:nvPr/>
        </p:nvSpPr>
        <p:spPr>
          <a:xfrm>
            <a:off x="330619" y="1484987"/>
            <a:ext cx="851515" cy="523220"/>
          </a:xfrm>
          <a:prstGeom prst="rect">
            <a:avLst/>
          </a:prstGeom>
          <a:noFill/>
        </p:spPr>
        <p:txBody>
          <a:bodyPr wrap="none" rtlCol="0">
            <a:spAutoFit/>
          </a:bodyPr>
          <a:lstStyle/>
          <a:p>
            <a:r>
              <a:rPr lang="en-US" sz="2800" b="1" dirty="0">
                <a:solidFill>
                  <a:srgbClr val="00B0F0"/>
                </a:solidFill>
              </a:rPr>
              <a:t>Fact</a:t>
            </a:r>
          </a:p>
        </p:txBody>
      </p:sp>
      <p:sp>
        <p:nvSpPr>
          <p:cNvPr id="7" name="TextBox 6"/>
          <p:cNvSpPr txBox="1"/>
          <p:nvPr/>
        </p:nvSpPr>
        <p:spPr>
          <a:xfrm>
            <a:off x="330619" y="3537276"/>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970699" y="4228136"/>
            <a:ext cx="10520261" cy="2099842"/>
          </a:xfrm>
          <a:prstGeom prst="rect">
            <a:avLst/>
          </a:prstGeom>
        </p:spPr>
        <p:txBody>
          <a:bodyPr vert="horz" lIns="91440" tIns="45720" rIns="91440" bIns="45720" rtlCol="0">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is very strong at generalizing provided question-answer pairs.</a:t>
            </a:r>
          </a:p>
          <a:p>
            <a:pPr lvl="1"/>
            <a:r>
              <a:rPr lang="en-US" dirty="0"/>
              <a:t>Teach: “What is the benefit of Vitamin C”</a:t>
            </a:r>
          </a:p>
          <a:p>
            <a:pPr lvl="1"/>
            <a:r>
              <a:rPr lang="en-US" dirty="0"/>
              <a:t>Will subsequently understand: “What is the benefit of Vitamin B”</a:t>
            </a:r>
          </a:p>
          <a:p>
            <a:pPr lvl="1"/>
            <a:endParaRPr lang="en-US" dirty="0"/>
          </a:p>
          <a:p>
            <a:r>
              <a:rPr lang="en-US" dirty="0"/>
              <a:t>Depending on the complexity of the problem, more training or data may be required. </a:t>
            </a:r>
          </a:p>
        </p:txBody>
      </p:sp>
    </p:spTree>
    <p:extLst>
      <p:ext uri="{BB962C8B-B14F-4D97-AF65-F5344CB8AC3E}">
        <p14:creationId xmlns:p14="http://schemas.microsoft.com/office/powerpoint/2010/main" val="299622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2139" y="1894495"/>
            <a:ext cx="10215461" cy="2232949"/>
          </a:xfrm>
        </p:spPr>
        <p:txBody>
          <a:bodyPr>
            <a:normAutofit fontScale="92500" lnSpcReduction="10000"/>
          </a:bodyPr>
          <a:lstStyle/>
          <a:p>
            <a:r>
              <a:rPr lang="en-US" dirty="0"/>
              <a:t>Understanding is a human capability.</a:t>
            </a:r>
          </a:p>
          <a:p>
            <a:pPr lvl="1"/>
            <a:r>
              <a:rPr lang="en-US" dirty="0"/>
              <a:t>The question of whether machines </a:t>
            </a:r>
            <a:r>
              <a:rPr lang="en-US"/>
              <a:t>can understand </a:t>
            </a:r>
            <a:r>
              <a:rPr lang="en-US" dirty="0"/>
              <a:t>is about as relevant as the question of whether submarines can swim. </a:t>
            </a:r>
          </a:p>
          <a:p>
            <a:r>
              <a:rPr lang="en-US" dirty="0"/>
              <a:t>Reasoning is a logical follow-up of arguments and it has not yet been shown that computers are capable of logical deduction with natural language.</a:t>
            </a:r>
          </a:p>
          <a:p>
            <a:pPr lvl="1"/>
            <a:r>
              <a:rPr lang="en-US" dirty="0"/>
              <a:t>Peter and Mary are in a room. Peter walks out of the room. Where is Mary?</a:t>
            </a:r>
          </a:p>
          <a:p>
            <a:pPr marL="231775" lvl="1" indent="0">
              <a:buNone/>
            </a:pPr>
            <a:endParaRPr lang="en-US" dirty="0"/>
          </a:p>
          <a:p>
            <a:pPr marL="231775" lvl="1" indent="0">
              <a:buNone/>
            </a:pPr>
            <a:endParaRPr lang="en-US" dirty="0"/>
          </a:p>
        </p:txBody>
      </p:sp>
      <p:sp>
        <p:nvSpPr>
          <p:cNvPr id="5" name="Title 4"/>
          <p:cNvSpPr>
            <a:spLocks noGrp="1"/>
          </p:cNvSpPr>
          <p:nvPr>
            <p:ph type="title"/>
          </p:nvPr>
        </p:nvSpPr>
        <p:spPr>
          <a:xfrm>
            <a:off x="388492" y="204293"/>
            <a:ext cx="11151467" cy="1178257"/>
          </a:xfrm>
        </p:spPr>
        <p:txBody>
          <a:bodyPr>
            <a:normAutofit/>
          </a:bodyPr>
          <a:lstStyle/>
          <a:p>
            <a:r>
              <a:rPr lang="en-US" dirty="0">
                <a:solidFill>
                  <a:srgbClr val="FF0000"/>
                </a:solidFill>
              </a:rPr>
              <a:t>Myth:</a:t>
            </a:r>
            <a:r>
              <a:rPr lang="en-US" dirty="0"/>
              <a:t> Watson ‘</a:t>
            </a:r>
            <a:r>
              <a:rPr lang="en-US" dirty="0" err="1"/>
              <a:t>undestands</a:t>
            </a:r>
            <a:r>
              <a:rPr lang="en-US" dirty="0"/>
              <a:t>’ and ‘reasons’</a:t>
            </a:r>
            <a:br>
              <a:rPr lang="en-US" dirty="0"/>
            </a:br>
            <a:endParaRPr lang="en-US" dirty="0"/>
          </a:p>
        </p:txBody>
      </p:sp>
      <p:sp>
        <p:nvSpPr>
          <p:cNvPr id="7" name="TextBox 6"/>
          <p:cNvSpPr txBox="1"/>
          <p:nvPr/>
        </p:nvSpPr>
        <p:spPr>
          <a:xfrm>
            <a:off x="330619" y="4245817"/>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1062139" y="4887410"/>
            <a:ext cx="10047821" cy="209984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applies patterns found in historic data in a time forward manner.</a:t>
            </a:r>
          </a:p>
          <a:p>
            <a:r>
              <a:rPr lang="en-US" dirty="0"/>
              <a:t>Multi step processes are human programmed. – and very useful!!</a:t>
            </a:r>
          </a:p>
          <a:p>
            <a:pPr lvl="1"/>
            <a:r>
              <a:rPr lang="en-US" dirty="0"/>
              <a:t>“I understand you want to order a pizza; what topping do you want?</a:t>
            </a:r>
          </a:p>
          <a:p>
            <a:pPr marL="231775" lvl="1" indent="0">
              <a:buFont typeface="Arial" pitchFamily="34" charset="0"/>
              <a:buNone/>
            </a:pPr>
            <a:endParaRPr lang="en-US" dirty="0"/>
          </a:p>
        </p:txBody>
      </p:sp>
      <p:sp>
        <p:nvSpPr>
          <p:cNvPr id="9" name="TextBox 8"/>
          <p:cNvSpPr txBox="1"/>
          <p:nvPr/>
        </p:nvSpPr>
        <p:spPr>
          <a:xfrm>
            <a:off x="330619" y="1181900"/>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86346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138" y="1192193"/>
            <a:ext cx="11562489" cy="3740551"/>
          </a:xfrm>
        </p:spPr>
        <p:txBody>
          <a:bodyPr>
            <a:normAutofit/>
          </a:bodyPr>
          <a:lstStyle/>
          <a:p>
            <a:r>
              <a:rPr lang="en-US" b="1" dirty="0"/>
              <a:t>The key to </a:t>
            </a:r>
            <a:br>
              <a:rPr lang="en-US" b="1" dirty="0"/>
            </a:br>
            <a:r>
              <a:rPr lang="en-US" b="1" dirty="0"/>
              <a:t>Cognitive Business </a:t>
            </a:r>
            <a:br>
              <a:rPr lang="en-US" b="1" dirty="0"/>
            </a:br>
            <a:r>
              <a:rPr lang="en-US" b="1" dirty="0"/>
              <a:t>is putting </a:t>
            </a:r>
            <a:br>
              <a:rPr lang="en-US" b="1" dirty="0"/>
            </a:br>
            <a:r>
              <a:rPr lang="en-US" b="1" dirty="0"/>
              <a:t>data to work</a:t>
            </a:r>
            <a:endParaRPr lang="en-US" dirty="0"/>
          </a:p>
        </p:txBody>
      </p:sp>
      <p:sp>
        <p:nvSpPr>
          <p:cNvPr id="6" name="Subtitle 2"/>
          <p:cNvSpPr>
            <a:spLocks noGrp="1"/>
          </p:cNvSpPr>
          <p:nvPr>
            <p:ph type="subTitle" idx="1"/>
          </p:nvPr>
        </p:nvSpPr>
        <p:spPr>
          <a:xfrm>
            <a:off x="475138" y="5565041"/>
            <a:ext cx="7551261" cy="721360"/>
          </a:xfrm>
        </p:spPr>
        <p:txBody>
          <a:bodyPr/>
          <a:lstStyle/>
          <a:p>
            <a:r>
              <a:rPr lang="en-US" dirty="0"/>
              <a:t>Dr. Olav Laudy	</a:t>
            </a:r>
          </a:p>
          <a:p>
            <a:r>
              <a:rPr lang="en-US" dirty="0"/>
              <a:t>Chief data scientist, IBM Analytics, Asia-pacific</a:t>
            </a:r>
          </a:p>
        </p:txBody>
      </p:sp>
    </p:spTree>
    <p:extLst>
      <p:ext uri="{BB962C8B-B14F-4D97-AF65-F5344CB8AC3E}">
        <p14:creationId xmlns:p14="http://schemas.microsoft.com/office/powerpoint/2010/main" val="234284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40551"/>
            <a:ext cx="10526435" cy="757177"/>
          </a:xfrm>
        </p:spPr>
        <p:txBody>
          <a:bodyPr>
            <a:normAutofit fontScale="90000"/>
          </a:bodyPr>
          <a:lstStyle/>
          <a:p>
            <a:r>
              <a:rPr lang="en-US" dirty="0">
                <a:solidFill>
                  <a:srgbClr val="FF0000"/>
                </a:solidFill>
              </a:rPr>
              <a:t>Myth:</a:t>
            </a:r>
            <a:r>
              <a:rPr lang="en-US" dirty="0"/>
              <a:t> Watson &lt;by itself&gt; can hold full conversations</a:t>
            </a:r>
          </a:p>
        </p:txBody>
      </p:sp>
      <p:sp>
        <p:nvSpPr>
          <p:cNvPr id="3" name="Content Placeholder 2"/>
          <p:cNvSpPr>
            <a:spLocks noGrp="1"/>
          </p:cNvSpPr>
          <p:nvPr>
            <p:ph idx="1"/>
          </p:nvPr>
        </p:nvSpPr>
        <p:spPr>
          <a:xfrm>
            <a:off x="970699" y="4304508"/>
            <a:ext cx="9843427" cy="2334774"/>
          </a:xfrm>
        </p:spPr>
        <p:txBody>
          <a:bodyPr>
            <a:normAutofit/>
          </a:bodyPr>
          <a:lstStyle/>
          <a:p>
            <a:r>
              <a:rPr lang="en-US" dirty="0"/>
              <a:t>Many transactional processes are structured enough such that the conversation can capture all aspects of the transaction. </a:t>
            </a:r>
          </a:p>
          <a:p>
            <a:r>
              <a:rPr lang="en-US" dirty="0"/>
              <a:t>90% of time is spend on 10% of (repeated ) questions of customers.</a:t>
            </a:r>
          </a:p>
          <a:p>
            <a:pPr lvl="1"/>
            <a:r>
              <a:rPr lang="en-US" dirty="0"/>
              <a:t>Automate those 10% of questions to free up 90% of time that can be dedicated to the complex cases. </a:t>
            </a:r>
          </a:p>
        </p:txBody>
      </p:sp>
      <p:sp>
        <p:nvSpPr>
          <p:cNvPr id="5" name="TextBox 4"/>
          <p:cNvSpPr txBox="1"/>
          <p:nvPr/>
        </p:nvSpPr>
        <p:spPr>
          <a:xfrm>
            <a:off x="330619" y="3664189"/>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970699" y="1909821"/>
            <a:ext cx="9136771" cy="1839219"/>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Current state of technology is doesn’t have the capability for unscripted conversations.</a:t>
            </a:r>
          </a:p>
          <a:p>
            <a:r>
              <a:rPr lang="en-US" dirty="0"/>
              <a:t>Humans can easily get the impression of a conversation if the system provides relevant answers to questions</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555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73" y="0"/>
            <a:ext cx="11892247" cy="931762"/>
          </a:xfrm>
        </p:spPr>
        <p:txBody>
          <a:bodyPr/>
          <a:lstStyle/>
          <a:p>
            <a:r>
              <a:rPr lang="en-US" dirty="0">
                <a:solidFill>
                  <a:srgbClr val="FF0000"/>
                </a:solidFill>
              </a:rPr>
              <a:t>Myth:</a:t>
            </a:r>
            <a:r>
              <a:rPr lang="en-US" dirty="0"/>
              <a:t> You can </a:t>
            </a:r>
            <a:r>
              <a:rPr lang="en-US" b="1" dirty="0"/>
              <a:t>only</a:t>
            </a:r>
            <a:r>
              <a:rPr lang="en-US" dirty="0"/>
              <a:t> use Watson on unstructured data</a:t>
            </a:r>
          </a:p>
        </p:txBody>
      </p:sp>
      <p:sp>
        <p:nvSpPr>
          <p:cNvPr id="3" name="Content Placeholder 2"/>
          <p:cNvSpPr>
            <a:spLocks noGrp="1"/>
          </p:cNvSpPr>
          <p:nvPr>
            <p:ph idx="1"/>
          </p:nvPr>
        </p:nvSpPr>
        <p:spPr>
          <a:xfrm>
            <a:off x="1078713" y="1965604"/>
            <a:ext cx="10085088" cy="1986186"/>
          </a:xfrm>
        </p:spPr>
        <p:txBody>
          <a:bodyPr>
            <a:normAutofit fontScale="92500" lnSpcReduction="10000"/>
          </a:bodyPr>
          <a:lstStyle/>
          <a:p>
            <a:r>
              <a:rPr lang="en-US" dirty="0"/>
              <a:t>Cognitive capabilities are an extension of analytics.</a:t>
            </a:r>
          </a:p>
          <a:p>
            <a:pPr lvl="1"/>
            <a:r>
              <a:rPr lang="en-US" dirty="0"/>
              <a:t>Smarter machine learning techniques, using language or not, are also cognitive</a:t>
            </a:r>
          </a:p>
          <a:p>
            <a:r>
              <a:rPr lang="en-US" dirty="0"/>
              <a:t>Natural language processing doesn’t ‘compute’</a:t>
            </a:r>
          </a:p>
          <a:p>
            <a:pPr lvl="1"/>
            <a:r>
              <a:rPr lang="en-US" dirty="0"/>
              <a:t>A chat bot providing recommendations is a combination of a conversation service and a recommendation system. </a:t>
            </a:r>
          </a:p>
        </p:txBody>
      </p:sp>
      <p:sp>
        <p:nvSpPr>
          <p:cNvPr id="5" name="TextBox 4"/>
          <p:cNvSpPr txBox="1"/>
          <p:nvPr/>
        </p:nvSpPr>
        <p:spPr>
          <a:xfrm>
            <a:off x="330619" y="4098774"/>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078713" y="4768978"/>
            <a:ext cx="10085088" cy="169451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Cognitive can be positioned as enhancement of current analytics initiatives.</a:t>
            </a:r>
          </a:p>
          <a:p>
            <a:r>
              <a:rPr lang="en-US" dirty="0"/>
              <a:t>Componentized systems allows for better management</a:t>
            </a:r>
          </a:p>
          <a:p>
            <a:pPr lvl="1"/>
            <a:r>
              <a:rPr lang="en-US" dirty="0"/>
              <a:t>Improve the chat bot; improve the recommendation. Not: improve the recommendations by improving the chatbot.  </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15154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61" y="0"/>
            <a:ext cx="9146383" cy="815051"/>
          </a:xfrm>
        </p:spPr>
        <p:txBody>
          <a:bodyPr/>
          <a:lstStyle/>
          <a:p>
            <a:r>
              <a:rPr lang="en-US" dirty="0">
                <a:solidFill>
                  <a:srgbClr val="FF0000"/>
                </a:solidFill>
              </a:rPr>
              <a:t>Myth:</a:t>
            </a:r>
            <a:r>
              <a:rPr lang="en-US" dirty="0"/>
              <a:t> Watson is only about conversation</a:t>
            </a:r>
          </a:p>
        </p:txBody>
      </p:sp>
      <p:sp>
        <p:nvSpPr>
          <p:cNvPr id="3" name="Content Placeholder 2"/>
          <p:cNvSpPr>
            <a:spLocks noGrp="1"/>
          </p:cNvSpPr>
          <p:nvPr>
            <p:ph idx="1"/>
          </p:nvPr>
        </p:nvSpPr>
        <p:spPr>
          <a:xfrm>
            <a:off x="1245019" y="1526915"/>
            <a:ext cx="9136771" cy="4114801"/>
          </a:xfrm>
        </p:spPr>
        <p:txBody>
          <a:bodyPr/>
          <a:lstStyle/>
          <a:p>
            <a:r>
              <a:rPr lang="en-US" dirty="0"/>
              <a:t>There are 100+ Watson APIs with a wealth of functionality</a:t>
            </a:r>
          </a:p>
          <a:p>
            <a:pPr lvl="1"/>
            <a:r>
              <a:rPr lang="en-US" dirty="0"/>
              <a:t>Conversation is a common usage pattern, in combination with</a:t>
            </a:r>
          </a:p>
          <a:p>
            <a:pPr lvl="1"/>
            <a:r>
              <a:rPr lang="en-US" dirty="0"/>
              <a:t>Sentiment analysis (think Chevrolet)</a:t>
            </a:r>
          </a:p>
          <a:p>
            <a:pPr lvl="1"/>
            <a:r>
              <a:rPr lang="en-US" dirty="0"/>
              <a:t>Personality insights (think TD Ameritrade)</a:t>
            </a:r>
          </a:p>
          <a:p>
            <a:pPr lvl="1"/>
            <a:r>
              <a:rPr lang="en-US" dirty="0"/>
              <a:t>Weather patterns</a:t>
            </a:r>
          </a:p>
          <a:p>
            <a:pPr lvl="1"/>
            <a:r>
              <a:rPr lang="en-US" dirty="0"/>
              <a:t>News retrieval</a:t>
            </a:r>
          </a:p>
          <a:p>
            <a:pPr lvl="1"/>
            <a:r>
              <a:rPr lang="en-US" dirty="0"/>
              <a:t>Trade off analytics </a:t>
            </a:r>
          </a:p>
          <a:p>
            <a:pPr lvl="1"/>
            <a:r>
              <a:rPr lang="en-US" dirty="0"/>
              <a:t>Etc.</a:t>
            </a:r>
          </a:p>
          <a:p>
            <a:pPr lvl="1"/>
            <a:endParaRPr lang="en-US" dirty="0"/>
          </a:p>
        </p:txBody>
      </p:sp>
      <p:sp>
        <p:nvSpPr>
          <p:cNvPr id="5" name="TextBox 4"/>
          <p:cNvSpPr txBox="1"/>
          <p:nvPr/>
        </p:nvSpPr>
        <p:spPr>
          <a:xfrm>
            <a:off x="543979" y="4987903"/>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245019" y="5572083"/>
            <a:ext cx="9136771" cy="1285917"/>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Merge and match any API with ease</a:t>
            </a:r>
          </a:p>
          <a:p>
            <a:r>
              <a:rPr lang="en-US" dirty="0"/>
              <a:t>Creativity is a wild mind and a disciplined eye</a:t>
            </a:r>
          </a:p>
          <a:p>
            <a:pPr lvl="1"/>
            <a:endParaRPr lang="en-US" dirty="0"/>
          </a:p>
        </p:txBody>
      </p:sp>
      <p:sp>
        <p:nvSpPr>
          <p:cNvPr id="7" name="TextBox 6"/>
          <p:cNvSpPr txBox="1"/>
          <p:nvPr/>
        </p:nvSpPr>
        <p:spPr>
          <a:xfrm>
            <a:off x="543979" y="934789"/>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32376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24" y="1496028"/>
            <a:ext cx="8694663" cy="2819400"/>
          </a:xfrm>
        </p:spPr>
        <p:txBody>
          <a:bodyPr/>
          <a:lstStyle/>
          <a:p>
            <a:r>
              <a:rPr lang="en-US" dirty="0"/>
              <a:t>So,…</a:t>
            </a:r>
            <a:br>
              <a:rPr lang="en-US" dirty="0"/>
            </a:br>
            <a:r>
              <a:rPr lang="en-US" dirty="0"/>
              <a:t>Watson is not creative</a:t>
            </a:r>
            <a:br>
              <a:rPr lang="en-US" dirty="0"/>
            </a:br>
            <a:r>
              <a:rPr lang="en-US" dirty="0"/>
              <a:t>Watson is all pre-programmed</a:t>
            </a:r>
            <a:br>
              <a:rPr lang="en-US" dirty="0"/>
            </a:br>
            <a:r>
              <a:rPr lang="en-US" dirty="0"/>
              <a:t>Watson is …</a:t>
            </a:r>
          </a:p>
        </p:txBody>
      </p:sp>
      <p:sp>
        <p:nvSpPr>
          <p:cNvPr id="3" name="Text Placeholder 2"/>
          <p:cNvSpPr>
            <a:spLocks noGrp="1"/>
          </p:cNvSpPr>
          <p:nvPr>
            <p:ph type="body" idx="1"/>
          </p:nvPr>
        </p:nvSpPr>
        <p:spPr>
          <a:xfrm>
            <a:off x="1065491" y="5410202"/>
            <a:ext cx="10358722" cy="609601"/>
          </a:xfrm>
        </p:spPr>
        <p:txBody>
          <a:bodyPr>
            <a:normAutofit/>
          </a:bodyPr>
          <a:lstStyle/>
          <a:p>
            <a:r>
              <a:rPr lang="en-US" b="1" dirty="0">
                <a:solidFill>
                  <a:srgbClr val="FF0000"/>
                </a:solidFill>
              </a:rPr>
              <a:t>No! </a:t>
            </a:r>
            <a:r>
              <a:rPr lang="en-US" dirty="0"/>
              <a:t>patterns in data + math can be used in remarkable ways</a:t>
            </a:r>
          </a:p>
        </p:txBody>
      </p:sp>
    </p:spTree>
    <p:extLst>
      <p:ext uri="{BB962C8B-B14F-4D97-AF65-F5344CB8AC3E}">
        <p14:creationId xmlns:p14="http://schemas.microsoft.com/office/powerpoint/2010/main" val="39027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26373" y="196850"/>
            <a:ext cx="9227367" cy="19685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7492" y="2429535"/>
            <a:ext cx="5423116" cy="315776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45708" y="2438131"/>
            <a:ext cx="5313279" cy="4013092"/>
          </a:xfrm>
          <a:prstGeom prst="rect">
            <a:avLst/>
          </a:prstGeom>
        </p:spPr>
      </p:pic>
    </p:spTree>
    <p:extLst>
      <p:ext uri="{BB962C8B-B14F-4D97-AF65-F5344CB8AC3E}">
        <p14:creationId xmlns:p14="http://schemas.microsoft.com/office/powerpoint/2010/main" val="370575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
          <a:stretch/>
        </p:blipFill>
        <p:spPr>
          <a:xfrm>
            <a:off x="300942" y="231494"/>
            <a:ext cx="11565159" cy="6151944"/>
          </a:xfrm>
          <a:prstGeom prst="rect">
            <a:avLst/>
          </a:prstGeom>
        </p:spPr>
      </p:pic>
      <p:sp>
        <p:nvSpPr>
          <p:cNvPr id="5" name="Rectangle 4"/>
          <p:cNvSpPr/>
          <p:nvPr/>
        </p:nvSpPr>
        <p:spPr>
          <a:xfrm>
            <a:off x="300942" y="6442368"/>
            <a:ext cx="3440044" cy="369332"/>
          </a:xfrm>
          <a:prstGeom prst="rect">
            <a:avLst/>
          </a:prstGeom>
        </p:spPr>
        <p:txBody>
          <a:bodyPr wrap="none">
            <a:spAutoFit/>
          </a:bodyPr>
          <a:lstStyle/>
          <a:p>
            <a:r>
              <a:rPr lang="en-US" dirty="0"/>
              <a:t>https://www.ibmchefwatson.com/</a:t>
            </a:r>
          </a:p>
        </p:txBody>
      </p:sp>
    </p:spTree>
    <p:extLst>
      <p:ext uri="{BB962C8B-B14F-4D97-AF65-F5344CB8AC3E}">
        <p14:creationId xmlns:p14="http://schemas.microsoft.com/office/powerpoint/2010/main" val="40810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5" name="Rectangle 4"/>
          <p:cNvSpPr/>
          <p:nvPr/>
        </p:nvSpPr>
        <p:spPr>
          <a:xfrm>
            <a:off x="0" y="1547447"/>
            <a:ext cx="12192000" cy="531055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64626" y="2350179"/>
            <a:ext cx="10834149" cy="4114801"/>
          </a:xfrm>
          <a:noFill/>
        </p:spPr>
        <p:txBody>
          <a:bodyPr>
            <a:normAutofit/>
          </a:bodyPr>
          <a:lstStyle/>
          <a:p>
            <a:pPr fontAlgn="base"/>
            <a:r>
              <a:rPr lang="en-US" b="1" dirty="0">
                <a:solidFill>
                  <a:schemeClr val="bg1"/>
                </a:solidFill>
              </a:rPr>
              <a:t>Belgian bacon pudding</a:t>
            </a:r>
            <a:r>
              <a:rPr lang="en-US" dirty="0">
                <a:solidFill>
                  <a:schemeClr val="bg1"/>
                </a:solidFill>
              </a:rPr>
              <a:t>, a desert containing dried porcini mushrooms</a:t>
            </a:r>
          </a:p>
          <a:p>
            <a:pPr fontAlgn="base"/>
            <a:r>
              <a:rPr lang="en-US" b="1" dirty="0">
                <a:solidFill>
                  <a:schemeClr val="bg1"/>
                </a:solidFill>
              </a:rPr>
              <a:t>Vietnamese apple kebab</a:t>
            </a:r>
            <a:r>
              <a:rPr lang="en-US" dirty="0">
                <a:solidFill>
                  <a:schemeClr val="bg1"/>
                </a:solidFill>
              </a:rPr>
              <a:t>, with the vaunted mushroom-and-strawberry pairing</a:t>
            </a:r>
          </a:p>
          <a:p>
            <a:pPr fontAlgn="base"/>
            <a:r>
              <a:rPr lang="en-US" b="1" dirty="0">
                <a:solidFill>
                  <a:schemeClr val="bg1"/>
                </a:solidFill>
              </a:rPr>
              <a:t>Portuguese lobster roll</a:t>
            </a:r>
            <a:r>
              <a:rPr lang="en-US" dirty="0">
                <a:solidFill>
                  <a:schemeClr val="bg1"/>
                </a:solidFill>
              </a:rPr>
              <a:t>, with appetizing “saffron fluid gel”</a:t>
            </a:r>
          </a:p>
          <a:p>
            <a:pPr fontAlgn="base"/>
            <a:r>
              <a:rPr lang="en-US" b="1" dirty="0">
                <a:solidFill>
                  <a:schemeClr val="bg1"/>
                </a:solidFill>
              </a:rPr>
              <a:t>Hoof-n-Honey ale</a:t>
            </a:r>
            <a:r>
              <a:rPr lang="en-US" dirty="0">
                <a:solidFill>
                  <a:schemeClr val="bg1"/>
                </a:solidFill>
              </a:rPr>
              <a:t>, with veal stock</a:t>
            </a:r>
          </a:p>
          <a:p>
            <a:pPr fontAlgn="base"/>
            <a:r>
              <a:rPr lang="en-US" b="1" dirty="0">
                <a:solidFill>
                  <a:schemeClr val="bg1"/>
                </a:solidFill>
              </a:rPr>
              <a:t>Thai-Jewish chicken</a:t>
            </a:r>
            <a:r>
              <a:rPr lang="en-US" dirty="0">
                <a:solidFill>
                  <a:schemeClr val="bg1"/>
                </a:solidFill>
              </a:rPr>
              <a:t>, with potato latkes </a:t>
            </a:r>
            <a:r>
              <a:rPr lang="en-US" i="1" dirty="0">
                <a:solidFill>
                  <a:schemeClr val="bg1"/>
                </a:solidFill>
              </a:rPr>
              <a:t>and</a:t>
            </a:r>
            <a:r>
              <a:rPr lang="en-US" dirty="0">
                <a:solidFill>
                  <a:schemeClr val="bg1"/>
                </a:solidFill>
              </a:rPr>
              <a:t> rice balls</a:t>
            </a:r>
          </a:p>
          <a:p>
            <a:pPr fontAlgn="base"/>
            <a:r>
              <a:rPr lang="en-US" b="1" dirty="0">
                <a:solidFill>
                  <a:schemeClr val="bg1"/>
                </a:solidFill>
              </a:rPr>
              <a:t>The shrimp cocktail</a:t>
            </a:r>
            <a:r>
              <a:rPr lang="en-US" dirty="0">
                <a:solidFill>
                  <a:schemeClr val="bg1"/>
                </a:solidFill>
              </a:rPr>
              <a:t>, which is a beverage with actual shrimp in it</a:t>
            </a:r>
          </a:p>
          <a:p>
            <a:pPr fontAlgn="base"/>
            <a:r>
              <a:rPr lang="en-US" b="1" dirty="0">
                <a:solidFill>
                  <a:schemeClr val="bg1"/>
                </a:solidFill>
              </a:rPr>
              <a:t>Kenyan Brussels spouts,</a:t>
            </a:r>
            <a:r>
              <a:rPr lang="en-US" dirty="0">
                <a:solidFill>
                  <a:schemeClr val="bg1"/>
                </a:solidFill>
              </a:rPr>
              <a:t> with cardamom</a:t>
            </a:r>
          </a:p>
          <a:p>
            <a:endParaRPr lang="en-US" dirty="0">
              <a:solidFill>
                <a:schemeClr val="bg1"/>
              </a:solidFill>
            </a:endParaRPr>
          </a:p>
        </p:txBody>
      </p:sp>
    </p:spTree>
    <p:extLst>
      <p:ext uri="{BB962C8B-B14F-4D97-AF65-F5344CB8AC3E}">
        <p14:creationId xmlns:p14="http://schemas.microsoft.com/office/powerpoint/2010/main" val="189615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3122" y="1851949"/>
            <a:ext cx="8694663" cy="1421757"/>
          </a:xfrm>
        </p:spPr>
        <p:txBody>
          <a:bodyPr/>
          <a:lstStyle/>
          <a:p>
            <a:r>
              <a:rPr lang="en-US" dirty="0"/>
              <a:t>Understanding Watson in terms of its components</a:t>
            </a:r>
          </a:p>
        </p:txBody>
      </p:sp>
      <p:sp>
        <p:nvSpPr>
          <p:cNvPr id="6" name="Text Placeholder 2"/>
          <p:cNvSpPr>
            <a:spLocks noGrp="1"/>
          </p:cNvSpPr>
          <p:nvPr>
            <p:ph type="body" idx="1"/>
          </p:nvPr>
        </p:nvSpPr>
        <p:spPr>
          <a:xfrm>
            <a:off x="1065491" y="5410202"/>
            <a:ext cx="10358722" cy="609601"/>
          </a:xfrm>
        </p:spPr>
        <p:txBody>
          <a:bodyPr>
            <a:normAutofit/>
          </a:bodyPr>
          <a:lstStyle/>
          <a:p>
            <a:r>
              <a:rPr lang="en-US" dirty="0"/>
              <a:t>A look behind the scenes</a:t>
            </a:r>
          </a:p>
        </p:txBody>
      </p:sp>
    </p:spTree>
    <p:extLst>
      <p:ext uri="{BB962C8B-B14F-4D97-AF65-F5344CB8AC3E}">
        <p14:creationId xmlns:p14="http://schemas.microsoft.com/office/powerpoint/2010/main" val="315567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xfrm>
            <a:off x="398992" y="210321"/>
            <a:ext cx="11394016" cy="10989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rmAutofit/>
          </a:bodyPr>
          <a:lstStyle/>
          <a:p>
            <a:r>
              <a:rPr lang="en-US" altLang="en-US" sz="2800" dirty="0"/>
              <a:t>The Watson Data Platform making data simple and accessible to all</a:t>
            </a:r>
          </a:p>
        </p:txBody>
      </p:sp>
      <p:pic>
        <p:nvPicPr>
          <p:cNvPr id="32771" name="Picture 2" descr="Screen Shot 2017-03-14 at 12.39.4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71183"/>
            <a:ext cx="12192000" cy="458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Pasted image at 2016_11_03 09_19 PM.png"/>
          <p:cNvPicPr>
            <a:picLocks noChangeAspect="1"/>
          </p:cNvPicPr>
          <p:nvPr/>
        </p:nvPicPr>
        <p:blipFill>
          <a:blip r:embed="rId3">
            <a:duotone>
              <a:prstClr val="black"/>
              <a:schemeClr val="tx2">
                <a:lumMod val="75000"/>
                <a:tint val="45000"/>
                <a:satMod val="400000"/>
              </a:schemeClr>
            </a:duotone>
            <a:extLst>
              <a:ext uri="{28A0092B-C50C-407E-A947-70E740481C1C}">
                <a14:useLocalDpi xmlns:a14="http://schemas.microsoft.com/office/drawing/2010/main"/>
              </a:ext>
            </a:extLst>
          </a:blip>
          <a:stretch>
            <a:fillRect/>
          </a:stretch>
        </p:blipFill>
        <p:spPr>
          <a:xfrm>
            <a:off x="398992" y="2765130"/>
            <a:ext cx="2006902" cy="1799461"/>
          </a:xfrm>
          <a:prstGeom prst="rect">
            <a:avLst/>
          </a:prstGeom>
        </p:spPr>
      </p:pic>
    </p:spTree>
    <p:extLst>
      <p:ext uri="{BB962C8B-B14F-4D97-AF65-F5344CB8AC3E}">
        <p14:creationId xmlns:p14="http://schemas.microsoft.com/office/powerpoint/2010/main" val="270932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250537" y="28111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103977" y="547307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249116" y="41827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044495" y="277871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746914" y="460556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Content Placeholder 4"/>
          <p:cNvSpPr>
            <a:spLocks noGrp="1"/>
          </p:cNvSpPr>
          <p:nvPr>
            <p:ph idx="1"/>
          </p:nvPr>
        </p:nvSpPr>
        <p:spPr>
          <a:xfrm>
            <a:off x="661760" y="277156"/>
            <a:ext cx="10881783" cy="4297362"/>
          </a:xfrm>
        </p:spPr>
        <p:txBody>
          <a:bodyPr>
            <a:normAutofit/>
          </a:bodyPr>
          <a:lstStyle/>
          <a:p>
            <a:pPr marL="0" indent="0">
              <a:buNone/>
            </a:pPr>
            <a:r>
              <a:rPr lang="en-US" altLang="en-US" sz="2800" dirty="0"/>
              <a:t>The Watson Data Platform </a:t>
            </a:r>
            <a:r>
              <a:rPr lang="en-US" sz="2800" dirty="0"/>
              <a:t>enables organizations and developers to quickly and easily create, deploy, and manage applications on the cloud.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59269" y="2371253"/>
            <a:ext cx="3872729" cy="438707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9419" y="2371253"/>
            <a:ext cx="7052183" cy="4406530"/>
          </a:xfrm>
          <a:prstGeom prst="rect">
            <a:avLst/>
          </a:prstGeom>
        </p:spPr>
      </p:pic>
      <p:sp>
        <p:nvSpPr>
          <p:cNvPr id="2" name="TextBox 1"/>
          <p:cNvSpPr txBox="1"/>
          <p:nvPr/>
        </p:nvSpPr>
        <p:spPr>
          <a:xfrm>
            <a:off x="2069972" y="1837005"/>
            <a:ext cx="3588739" cy="461665"/>
          </a:xfrm>
          <a:prstGeom prst="rect">
            <a:avLst/>
          </a:prstGeom>
          <a:noFill/>
        </p:spPr>
        <p:txBody>
          <a:bodyPr wrap="none" rtlCol="0">
            <a:spAutoFit/>
          </a:bodyPr>
          <a:lstStyle/>
          <a:p>
            <a:r>
              <a:rPr lang="en-US" sz="2400" dirty="0"/>
              <a:t>Examples of cognitive APIs</a:t>
            </a:r>
          </a:p>
        </p:txBody>
      </p:sp>
    </p:spTree>
    <p:extLst>
      <p:ext uri="{BB962C8B-B14F-4D97-AF65-F5344CB8AC3E}">
        <p14:creationId xmlns:p14="http://schemas.microsoft.com/office/powerpoint/2010/main" val="149576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1193" y="379382"/>
            <a:ext cx="7969827" cy="9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1192" y="2730268"/>
            <a:ext cx="7969828" cy="3813464"/>
          </a:xfrm>
          <a:prstGeom prst="rect">
            <a:avLst/>
          </a:prstGeom>
        </p:spPr>
      </p:pic>
      <p:sp>
        <p:nvSpPr>
          <p:cNvPr id="6" name="TextBox 5"/>
          <p:cNvSpPr txBox="1"/>
          <p:nvPr/>
        </p:nvSpPr>
        <p:spPr>
          <a:xfrm>
            <a:off x="6353887" y="745142"/>
            <a:ext cx="1506951" cy="369332"/>
          </a:xfrm>
          <a:prstGeom prst="rect">
            <a:avLst/>
          </a:prstGeom>
          <a:noFill/>
        </p:spPr>
        <p:txBody>
          <a:bodyPr wrap="none" rtlCol="0">
            <a:spAutoFit/>
          </a:bodyPr>
          <a:lstStyle/>
          <a:p>
            <a:r>
              <a:rPr lang="en-US" dirty="0"/>
              <a:t>7 August 2016</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71050" y="852748"/>
            <a:ext cx="3497988" cy="9361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91192" y="1280160"/>
            <a:ext cx="7969828" cy="1450108"/>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312577" y="3235265"/>
            <a:ext cx="3756461" cy="435864"/>
          </a:xfrm>
          <a:prstGeom prst="rect">
            <a:avLst/>
          </a:prstGeom>
        </p:spPr>
      </p:pic>
      <p:sp>
        <p:nvSpPr>
          <p:cNvPr id="9" name="TextBox 8"/>
          <p:cNvSpPr txBox="1"/>
          <p:nvPr/>
        </p:nvSpPr>
        <p:spPr>
          <a:xfrm>
            <a:off x="10278035" y="440342"/>
            <a:ext cx="1791003" cy="369332"/>
          </a:xfrm>
          <a:prstGeom prst="rect">
            <a:avLst/>
          </a:prstGeom>
          <a:noFill/>
        </p:spPr>
        <p:txBody>
          <a:bodyPr wrap="none" rtlCol="0">
            <a:spAutoFit/>
          </a:bodyPr>
          <a:lstStyle/>
          <a:p>
            <a:r>
              <a:rPr lang="en-US" dirty="0"/>
              <a:t>22 February 2017</a:t>
            </a:r>
          </a:p>
        </p:txBody>
      </p:sp>
      <p:sp>
        <p:nvSpPr>
          <p:cNvPr id="10" name="TextBox 9"/>
          <p:cNvSpPr txBox="1"/>
          <p:nvPr/>
        </p:nvSpPr>
        <p:spPr>
          <a:xfrm>
            <a:off x="10532399" y="2035862"/>
            <a:ext cx="1536639" cy="369332"/>
          </a:xfrm>
          <a:prstGeom prst="rect">
            <a:avLst/>
          </a:prstGeom>
          <a:noFill/>
        </p:spPr>
        <p:txBody>
          <a:bodyPr wrap="none" rtlCol="0">
            <a:spAutoFit/>
          </a:bodyPr>
          <a:lstStyle/>
          <a:p>
            <a:r>
              <a:rPr lang="en-US" dirty="0"/>
              <a:t>10 March 2017</a:t>
            </a:r>
          </a:p>
        </p:txBody>
      </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12577" y="2405194"/>
            <a:ext cx="3756461" cy="827763"/>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73159" y="4237085"/>
            <a:ext cx="3595879" cy="1673860"/>
          </a:xfrm>
          <a:prstGeom prst="rect">
            <a:avLst/>
          </a:prstGeom>
        </p:spPr>
      </p:pic>
      <p:sp>
        <p:nvSpPr>
          <p:cNvPr id="13" name="TextBox 12"/>
          <p:cNvSpPr txBox="1"/>
          <p:nvPr/>
        </p:nvSpPr>
        <p:spPr>
          <a:xfrm>
            <a:off x="10518164" y="3849211"/>
            <a:ext cx="1516569" cy="369332"/>
          </a:xfrm>
          <a:prstGeom prst="rect">
            <a:avLst/>
          </a:prstGeom>
          <a:noFill/>
        </p:spPr>
        <p:txBody>
          <a:bodyPr wrap="none" rtlCol="0">
            <a:spAutoFit/>
          </a:bodyPr>
          <a:lstStyle/>
          <a:p>
            <a:r>
              <a:rPr lang="en-US" dirty="0"/>
              <a:t>13 March 2017</a:t>
            </a:r>
          </a:p>
        </p:txBody>
      </p:sp>
    </p:spTree>
    <p:extLst>
      <p:ext uri="{BB962C8B-B14F-4D97-AF65-F5344CB8AC3E}">
        <p14:creationId xmlns:p14="http://schemas.microsoft.com/office/powerpoint/2010/main" val="388729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64" y="266216"/>
            <a:ext cx="9146383" cy="780327"/>
          </a:xfrm>
        </p:spPr>
        <p:txBody>
          <a:bodyPr/>
          <a:lstStyle/>
          <a:p>
            <a:r>
              <a:rPr lang="en-US" dirty="0"/>
              <a:t>What is an API or web service?</a:t>
            </a:r>
          </a:p>
        </p:txBody>
      </p:sp>
      <p:sp>
        <p:nvSpPr>
          <p:cNvPr id="3" name="Content Placeholder 2"/>
          <p:cNvSpPr>
            <a:spLocks noGrp="1"/>
          </p:cNvSpPr>
          <p:nvPr>
            <p:ph idx="1"/>
          </p:nvPr>
        </p:nvSpPr>
        <p:spPr>
          <a:xfrm>
            <a:off x="492664" y="1453586"/>
            <a:ext cx="11186192" cy="4114801"/>
          </a:xfrm>
        </p:spPr>
        <p:txBody>
          <a:bodyPr/>
          <a:lstStyle/>
          <a:p>
            <a:r>
              <a:rPr lang="en-US" dirty="0"/>
              <a:t>A webpage that provides/returns information in a structured way to it can be processed further.</a:t>
            </a:r>
          </a:p>
          <a:p>
            <a:r>
              <a:rPr lang="en-US" dirty="0"/>
              <a:t>Example:</a:t>
            </a:r>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2664" y="3001701"/>
            <a:ext cx="11064240" cy="2450939"/>
          </a:xfrm>
          <a:prstGeom prst="rect">
            <a:avLst/>
          </a:prstGeom>
        </p:spPr>
      </p:pic>
    </p:spTree>
    <p:extLst>
      <p:ext uri="{BB962C8B-B14F-4D97-AF65-F5344CB8AC3E}">
        <p14:creationId xmlns:p14="http://schemas.microsoft.com/office/powerpoint/2010/main" val="204244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30529"/>
            <a:ext cx="11012571" cy="780327"/>
          </a:xfrm>
        </p:spPr>
        <p:txBody>
          <a:bodyPr>
            <a:normAutofit fontScale="90000"/>
          </a:bodyPr>
          <a:lstStyle/>
          <a:p>
            <a:r>
              <a:rPr lang="en-US" dirty="0"/>
              <a:t>Return the 5 most recent articles that mention </a:t>
            </a:r>
            <a:r>
              <a:rPr lang="en-US" b="1" dirty="0"/>
              <a:t>a company acquiring another company</a:t>
            </a:r>
            <a:r>
              <a:rPr lang="en-US" dirty="0"/>
              <a:t> the article title. </a:t>
            </a:r>
          </a:p>
        </p:txBody>
      </p:sp>
      <p:sp>
        <p:nvSpPr>
          <p:cNvPr id="3" name="Content Placeholder 2"/>
          <p:cNvSpPr>
            <a:spLocks noGrp="1"/>
          </p:cNvSpPr>
          <p:nvPr>
            <p:ph idx="1"/>
          </p:nvPr>
        </p:nvSpPr>
        <p:spPr>
          <a:xfrm>
            <a:off x="330619" y="1141069"/>
            <a:ext cx="11186192" cy="4114801"/>
          </a:xfrm>
        </p:spPr>
        <p:txBody>
          <a:bodyPr/>
          <a:lstStyle/>
          <a:p>
            <a:r>
              <a:rPr lang="en-US" dirty="0"/>
              <a:t>subject entity type “Company”, object entity type is “Company” </a:t>
            </a:r>
          </a:p>
          <a:p>
            <a:r>
              <a:rPr lang="en-US" dirty="0"/>
              <a:t>Verb linking the subject and object is 'acquire'</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323" y="2389204"/>
            <a:ext cx="7836061" cy="4185215"/>
          </a:xfrm>
          <a:prstGeom prst="rect">
            <a:avLst/>
          </a:prstGeom>
        </p:spPr>
      </p:pic>
      <p:sp>
        <p:nvSpPr>
          <p:cNvPr id="6" name="TextBox 5"/>
          <p:cNvSpPr txBox="1"/>
          <p:nvPr/>
        </p:nvSpPr>
        <p:spPr>
          <a:xfrm>
            <a:off x="8565266" y="2389203"/>
            <a:ext cx="3240911" cy="2308324"/>
          </a:xfrm>
          <a:prstGeom prst="rect">
            <a:avLst/>
          </a:prstGeom>
          <a:noFill/>
        </p:spPr>
        <p:txBody>
          <a:bodyPr wrap="square" rtlCol="0">
            <a:spAutoFit/>
          </a:bodyPr>
          <a:lstStyle/>
          <a:p>
            <a:r>
              <a:rPr lang="en-US" dirty="0"/>
              <a:t>Look at the work ‘behind the scenes’:</a:t>
            </a:r>
          </a:p>
          <a:p>
            <a:endParaRPr lang="en-US" dirty="0"/>
          </a:p>
          <a:p>
            <a:r>
              <a:rPr lang="en-US" dirty="0"/>
              <a:t>Not just retrieving news articles, but actively decomposing the language so a vast amount of intelligent queries van be formed.</a:t>
            </a:r>
          </a:p>
        </p:txBody>
      </p:sp>
      <p:sp>
        <p:nvSpPr>
          <p:cNvPr id="5" name="TextBox 4"/>
          <p:cNvSpPr txBox="1"/>
          <p:nvPr/>
        </p:nvSpPr>
        <p:spPr>
          <a:xfrm>
            <a:off x="8709376" y="5353772"/>
            <a:ext cx="2807435" cy="523220"/>
          </a:xfrm>
          <a:prstGeom prst="rect">
            <a:avLst/>
          </a:prstGeom>
          <a:noFill/>
        </p:spPr>
        <p:txBody>
          <a:bodyPr wrap="none" rtlCol="0">
            <a:spAutoFit/>
          </a:bodyPr>
          <a:lstStyle/>
          <a:p>
            <a:r>
              <a:rPr lang="en-US" sz="2800" dirty="0">
                <a:solidFill>
                  <a:srgbClr val="FFC000"/>
                </a:solidFill>
              </a:rPr>
              <a:t>Watson News API</a:t>
            </a:r>
          </a:p>
        </p:txBody>
      </p:sp>
    </p:spTree>
    <p:extLst>
      <p:ext uri="{BB962C8B-B14F-4D97-AF65-F5344CB8AC3E}">
        <p14:creationId xmlns:p14="http://schemas.microsoft.com/office/powerpoint/2010/main" val="8644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5084" y="168001"/>
            <a:ext cx="11697863" cy="1371600"/>
          </a:xfrm>
        </p:spPr>
        <p:txBody>
          <a:bodyPr>
            <a:normAutofit fontScale="90000"/>
          </a:bodyPr>
          <a:lstStyle/>
          <a:p>
            <a:r>
              <a:rPr lang="en-US" dirty="0"/>
              <a:t>This API-centric, as-a-Service delivery is disrupting the consumption of business services as Cloud disrupted the IT consumption model</a:t>
            </a:r>
          </a:p>
        </p:txBody>
      </p:sp>
      <p:sp>
        <p:nvSpPr>
          <p:cNvPr id="9" name="Trapezoid 97"/>
          <p:cNvSpPr>
            <a:spLocks noChangeArrowheads="1"/>
          </p:cNvSpPr>
          <p:nvPr/>
        </p:nvSpPr>
        <p:spPr bwMode="auto">
          <a:xfrm rot="5400000" flipV="1">
            <a:off x="2087833" y="3098004"/>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0" name="Trapezoid 97"/>
          <p:cNvSpPr>
            <a:spLocks noChangeArrowheads="1"/>
          </p:cNvSpPr>
          <p:nvPr/>
        </p:nvSpPr>
        <p:spPr bwMode="auto">
          <a:xfrm rot="5400000" flipV="1">
            <a:off x="2087833" y="5414166"/>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1" name="Trapezoid 97"/>
          <p:cNvSpPr>
            <a:spLocks noChangeArrowheads="1"/>
          </p:cNvSpPr>
          <p:nvPr/>
        </p:nvSpPr>
        <p:spPr bwMode="auto">
          <a:xfrm rot="5400000">
            <a:off x="8039376" y="3097996"/>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2" name="Trapezoid 97"/>
          <p:cNvSpPr>
            <a:spLocks noChangeArrowheads="1"/>
          </p:cNvSpPr>
          <p:nvPr/>
        </p:nvSpPr>
        <p:spPr bwMode="auto">
          <a:xfrm rot="5400000">
            <a:off x="8039376" y="5414158"/>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3" name="TextBox 16"/>
          <p:cNvSpPr txBox="1">
            <a:spLocks noChangeArrowheads="1"/>
          </p:cNvSpPr>
          <p:nvPr/>
        </p:nvSpPr>
        <p:spPr bwMode="auto">
          <a:xfrm>
            <a:off x="3106214" y="4378124"/>
            <a:ext cx="1587500" cy="307777"/>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Dedicated IT</a:t>
            </a:r>
          </a:p>
        </p:txBody>
      </p:sp>
      <p:sp>
        <p:nvSpPr>
          <p:cNvPr id="14" name="TextBox 20"/>
          <p:cNvSpPr txBox="1">
            <a:spLocks noChangeArrowheads="1"/>
          </p:cNvSpPr>
          <p:nvPr/>
        </p:nvSpPr>
        <p:spPr bwMode="auto">
          <a:xfrm>
            <a:off x="7525814" y="4378124"/>
            <a:ext cx="693206" cy="307777"/>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Cloud</a:t>
            </a:r>
          </a:p>
        </p:txBody>
      </p:sp>
      <p:sp>
        <p:nvSpPr>
          <p:cNvPr id="15" name="TextBox 30"/>
          <p:cNvSpPr txBox="1">
            <a:spLocks noChangeArrowheads="1"/>
          </p:cNvSpPr>
          <p:nvPr/>
        </p:nvSpPr>
        <p:spPr bwMode="auto">
          <a:xfrm>
            <a:off x="3125837" y="1773230"/>
            <a:ext cx="1900693" cy="523220"/>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Integrated Business</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Functions</a:t>
            </a:r>
          </a:p>
        </p:txBody>
      </p:sp>
      <p:graphicFrame>
        <p:nvGraphicFramePr>
          <p:cNvPr id="16" name="Group 143"/>
          <p:cNvGraphicFramePr>
            <a:graphicFrameLocks noGrp="1"/>
          </p:cNvGraphicFramePr>
          <p:nvPr>
            <p:extLst>
              <p:ext uri="{D42A27DB-BD31-4B8C-83A1-F6EECF244321}">
                <p14:modId xmlns:p14="http://schemas.microsoft.com/office/powerpoint/2010/main" val="3188820991"/>
              </p:ext>
            </p:extLst>
          </p:nvPr>
        </p:nvGraphicFramePr>
        <p:xfrm>
          <a:off x="6038326" y="2466973"/>
          <a:ext cx="2641600" cy="1662112"/>
        </p:xfrm>
        <a:graphic>
          <a:graphicData uri="http://schemas.openxmlformats.org/drawingml/2006/table">
            <a:tbl>
              <a:tblPr/>
              <a:tblGrid>
                <a:gridCol w="912813">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tblGrid>
              <a:tr h="53974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As-a-service delivery</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032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bg1"/>
                          </a:solidFill>
                          <a:effectLst/>
                          <a:latin typeface="Arial" charset="0"/>
                          <a:ea typeface="Helvetica Neue Bold Condensed"/>
                          <a:cs typeface="Helvetica Neue Bold Condensed"/>
                        </a:rPr>
                        <a:t>Composable</a:t>
                      </a: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 Web</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19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Short Innovation</a:t>
                      </a:r>
                      <a:b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b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Lifecycle</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17" name="TextBox 36"/>
          <p:cNvSpPr txBox="1">
            <a:spLocks noChangeArrowheads="1"/>
          </p:cNvSpPr>
          <p:nvPr/>
        </p:nvSpPr>
        <p:spPr bwMode="auto">
          <a:xfrm>
            <a:off x="6747939" y="1773230"/>
            <a:ext cx="1808162" cy="523220"/>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API-centric</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Business Services</a:t>
            </a:r>
          </a:p>
        </p:txBody>
      </p:sp>
      <p:grpSp>
        <p:nvGrpSpPr>
          <p:cNvPr id="18" name="Group 400"/>
          <p:cNvGrpSpPr>
            <a:grpSpLocks/>
          </p:cNvGrpSpPr>
          <p:nvPr/>
        </p:nvGrpSpPr>
        <p:grpSpPr bwMode="auto">
          <a:xfrm>
            <a:off x="9113314" y="2820985"/>
            <a:ext cx="1035050" cy="906463"/>
            <a:chOff x="4905" y="1655"/>
            <a:chExt cx="652" cy="571"/>
          </a:xfrm>
        </p:grpSpPr>
        <p:pic>
          <p:nvPicPr>
            <p:cNvPr id="19" name="Trapezoid 8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 y="1986"/>
              <a:ext cx="133" cy="147"/>
            </a:xfrm>
            <a:prstGeom prst="rect">
              <a:avLst/>
            </a:prstGeom>
            <a:noFill/>
            <a:ln w="9525">
              <a:noFill/>
              <a:miter lim="800000"/>
              <a:headEnd/>
              <a:tailEnd/>
            </a:ln>
          </p:spPr>
        </p:pic>
        <p:grpSp>
          <p:nvGrpSpPr>
            <p:cNvPr id="20" name="Trapezoid 95"/>
            <p:cNvGrpSpPr>
              <a:grpSpLocks/>
            </p:cNvGrpSpPr>
            <p:nvPr/>
          </p:nvGrpSpPr>
          <p:grpSpPr bwMode="auto">
            <a:xfrm>
              <a:off x="5096" y="1740"/>
              <a:ext cx="138" cy="148"/>
              <a:chOff x="8058912" y="2426208"/>
              <a:chExt cx="292608" cy="310896"/>
            </a:xfrm>
          </p:grpSpPr>
          <p:pic>
            <p:nvPicPr>
              <p:cNvPr id="50" name="Trapezoid 9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912" y="2426208"/>
                <a:ext cx="292608" cy="310896"/>
              </a:xfrm>
              <a:prstGeom prst="rect">
                <a:avLst/>
              </a:prstGeom>
              <a:noFill/>
              <a:ln w="9525">
                <a:noFill/>
                <a:miter lim="800000"/>
                <a:headEnd/>
                <a:tailEnd/>
              </a:ln>
            </p:spPr>
          </p:pic>
          <p:sp>
            <p:nvSpPr>
              <p:cNvPr id="51" name="Text Box 137"/>
              <p:cNvSpPr txBox="1">
                <a:spLocks noChangeArrowheads="1"/>
              </p:cNvSpPr>
              <p:nvPr/>
            </p:nvSpPr>
            <p:spPr bwMode="auto">
              <a:xfrm rot="-1911632">
                <a:off x="8121756" y="2492374"/>
                <a:ext cx="141021" cy="182944"/>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grpSp>
        <p:sp>
          <p:nvSpPr>
            <p:cNvPr id="21" name="TextBox 96"/>
            <p:cNvSpPr txBox="1">
              <a:spLocks noChangeArrowheads="1"/>
            </p:cNvSpPr>
            <p:nvPr/>
          </p:nvSpPr>
          <p:spPr bwMode="auto">
            <a:xfrm rot="3488368">
              <a:off x="5059" y="1751"/>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2" name="Trapezoid 91"/>
            <p:cNvGrpSpPr>
              <a:grpSpLocks/>
            </p:cNvGrpSpPr>
            <p:nvPr/>
          </p:nvGrpSpPr>
          <p:grpSpPr bwMode="auto">
            <a:xfrm>
              <a:off x="5017" y="1876"/>
              <a:ext cx="125" cy="122"/>
              <a:chOff x="7888224" y="2712720"/>
              <a:chExt cx="262128" cy="256032"/>
            </a:xfrm>
          </p:grpSpPr>
          <p:pic>
            <p:nvPicPr>
              <p:cNvPr id="48" name="Trapezoid 9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8224" y="2712720"/>
                <a:ext cx="262128" cy="256032"/>
              </a:xfrm>
              <a:prstGeom prst="rect">
                <a:avLst/>
              </a:prstGeom>
              <a:noFill/>
              <a:ln w="9525">
                <a:noFill/>
                <a:miter lim="800000"/>
                <a:headEnd/>
                <a:tailEnd/>
              </a:ln>
            </p:spPr>
          </p:pic>
          <p:sp>
            <p:nvSpPr>
              <p:cNvPr id="49" name="Text Box 131"/>
              <p:cNvSpPr txBox="1">
                <a:spLocks noChangeArrowheads="1"/>
              </p:cNvSpPr>
              <p:nvPr/>
            </p:nvSpPr>
            <p:spPr bwMode="auto">
              <a:xfrm rot="-5400000">
                <a:off x="7966354" y="2744866"/>
                <a:ext cx="140140" cy="184093"/>
              </a:xfrm>
              <a:prstGeom prst="rect">
                <a:avLst/>
              </a:prstGeom>
              <a:noFill/>
              <a:ln w="9525">
                <a:noFill/>
                <a:miter lim="800000"/>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grpSp>
        <p:sp>
          <p:nvSpPr>
            <p:cNvPr id="23" name="TextBox 92"/>
            <p:cNvSpPr txBox="1">
              <a:spLocks noChangeArrowheads="1"/>
            </p:cNvSpPr>
            <p:nvPr/>
          </p:nvSpPr>
          <p:spPr bwMode="auto">
            <a:xfrm>
              <a:off x="4985" y="1879"/>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sp>
          <p:nvSpPr>
            <p:cNvPr id="24" name="TextBox 85"/>
            <p:cNvSpPr txBox="1">
              <a:spLocks noChangeArrowheads="1"/>
            </p:cNvSpPr>
            <p:nvPr/>
          </p:nvSpPr>
          <p:spPr bwMode="auto">
            <a:xfrm rot="7047594">
              <a:off x="5061"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5" name="Trapezoid 81"/>
            <p:cNvGrpSpPr>
              <a:grpSpLocks/>
            </p:cNvGrpSpPr>
            <p:nvPr/>
          </p:nvGrpSpPr>
          <p:grpSpPr bwMode="auto">
            <a:xfrm>
              <a:off x="5216" y="1983"/>
              <a:ext cx="139" cy="149"/>
              <a:chOff x="8314944" y="2938272"/>
              <a:chExt cx="292608" cy="310896"/>
            </a:xfrm>
          </p:grpSpPr>
          <p:pic>
            <p:nvPicPr>
              <p:cNvPr id="46" name="Trapezoid 8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4944" y="2938272"/>
                <a:ext cx="292608" cy="310896"/>
              </a:xfrm>
              <a:prstGeom prst="rect">
                <a:avLst/>
              </a:prstGeom>
              <a:noFill/>
              <a:ln w="9525">
                <a:noFill/>
                <a:miter lim="800000"/>
                <a:headEnd/>
                <a:tailEnd/>
              </a:ln>
            </p:spPr>
          </p:pic>
          <p:sp>
            <p:nvSpPr>
              <p:cNvPr id="47" name="Text Box 117"/>
              <p:cNvSpPr txBox="1">
                <a:spLocks noChangeArrowheads="1"/>
              </p:cNvSpPr>
              <p:nvPr/>
            </p:nvSpPr>
            <p:spPr bwMode="auto">
              <a:xfrm rot="8927165">
                <a:off x="8405265" y="3002768"/>
                <a:ext cx="141021" cy="182944"/>
              </a:xfrm>
              <a:prstGeom prst="rect">
                <a:avLst/>
              </a:prstGeom>
              <a:noFill/>
              <a:ln w="9525">
                <a:noFill/>
                <a:miter lim="800000"/>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grpSp>
        <p:sp>
          <p:nvSpPr>
            <p:cNvPr id="26" name="TextBox 82"/>
            <p:cNvSpPr txBox="1">
              <a:spLocks noChangeArrowheads="1"/>
            </p:cNvSpPr>
            <p:nvPr/>
          </p:nvSpPr>
          <p:spPr bwMode="auto">
            <a:xfrm rot="3527166">
              <a:off x="5195"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7" name="Trapezoid 75"/>
            <p:cNvGrpSpPr>
              <a:grpSpLocks/>
            </p:cNvGrpSpPr>
            <p:nvPr/>
          </p:nvGrpSpPr>
          <p:grpSpPr bwMode="auto">
            <a:xfrm>
              <a:off x="5313" y="1878"/>
              <a:ext cx="125" cy="120"/>
              <a:chOff x="8516112" y="2712720"/>
              <a:chExt cx="262128" cy="256032"/>
            </a:xfrm>
          </p:grpSpPr>
          <p:pic>
            <p:nvPicPr>
              <p:cNvPr id="44" name="Trapezoid 7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6112" y="2712720"/>
                <a:ext cx="262128" cy="256032"/>
              </a:xfrm>
              <a:prstGeom prst="rect">
                <a:avLst/>
              </a:prstGeom>
              <a:noFill/>
              <a:ln w="9525">
                <a:noFill/>
                <a:miter lim="800000"/>
                <a:headEnd/>
                <a:tailEnd/>
              </a:ln>
            </p:spPr>
          </p:pic>
          <p:sp>
            <p:nvSpPr>
              <p:cNvPr id="45" name="Text Box 109"/>
              <p:cNvSpPr txBox="1">
                <a:spLocks noChangeArrowheads="1"/>
              </p:cNvSpPr>
              <p:nvPr/>
            </p:nvSpPr>
            <p:spPr bwMode="auto">
              <a:xfrm rot="5400000">
                <a:off x="8555511" y="2745202"/>
                <a:ext cx="140140" cy="184093"/>
              </a:xfrm>
              <a:prstGeom prst="rect">
                <a:avLst/>
              </a:prstGeom>
              <a:noFill/>
              <a:ln w="9525">
                <a:noFill/>
                <a:miter lim="800000"/>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grpSp>
        <p:sp>
          <p:nvSpPr>
            <p:cNvPr id="28" name="TextBox 76"/>
            <p:cNvSpPr txBox="1">
              <a:spLocks noChangeArrowheads="1"/>
            </p:cNvSpPr>
            <p:nvPr/>
          </p:nvSpPr>
          <p:spPr bwMode="auto">
            <a:xfrm>
              <a:off x="5277" y="1878"/>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29" name="Trapezoid 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6" y="1749"/>
              <a:ext cx="142" cy="148"/>
            </a:xfrm>
            <a:prstGeom prst="rect">
              <a:avLst/>
            </a:prstGeom>
            <a:noFill/>
            <a:ln w="9525">
              <a:noFill/>
              <a:miter lim="800000"/>
              <a:headEnd/>
              <a:tailEnd/>
            </a:ln>
          </p:spPr>
        </p:pic>
        <p:sp>
          <p:nvSpPr>
            <p:cNvPr id="30" name="Text Box 103"/>
            <p:cNvSpPr txBox="1">
              <a:spLocks noChangeArrowheads="1"/>
            </p:cNvSpPr>
            <p:nvPr/>
          </p:nvSpPr>
          <p:spPr bwMode="auto">
            <a:xfrm rot="2191890">
              <a:off x="5268" y="1780"/>
              <a:ext cx="66" cy="85"/>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sp>
          <p:nvSpPr>
            <p:cNvPr id="31" name="TextBox 70"/>
            <p:cNvSpPr txBox="1">
              <a:spLocks noChangeArrowheads="1"/>
            </p:cNvSpPr>
            <p:nvPr/>
          </p:nvSpPr>
          <p:spPr bwMode="auto">
            <a:xfrm rot="18391890">
              <a:off x="5203" y="1760"/>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32" name="Group 6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9" y="1880"/>
              <a:ext cx="165" cy="116"/>
            </a:xfrm>
            <a:prstGeom prst="rect">
              <a:avLst/>
            </a:prstGeom>
            <a:noFill/>
            <a:ln w="9525">
              <a:noFill/>
              <a:miter lim="800000"/>
              <a:headEnd/>
              <a:tailEnd/>
            </a:ln>
          </p:spPr>
        </p:pic>
        <p:pic>
          <p:nvPicPr>
            <p:cNvPr id="33" name="Group 72"/>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1" y="1863"/>
              <a:ext cx="146" cy="145"/>
            </a:xfrm>
            <a:prstGeom prst="rect">
              <a:avLst/>
            </a:prstGeom>
            <a:noFill/>
            <a:ln w="12700">
              <a:noFill/>
              <a:miter lim="800000"/>
              <a:headEnd/>
              <a:tailEnd/>
            </a:ln>
          </p:spPr>
        </p:pic>
        <p:sp>
          <p:nvSpPr>
            <p:cNvPr id="34" name="Oval 65"/>
            <p:cNvSpPr>
              <a:spLocks noChangeArrowheads="1"/>
            </p:cNvSpPr>
            <p:nvPr/>
          </p:nvSpPr>
          <p:spPr bwMode="auto">
            <a:xfrm>
              <a:off x="5313" y="1669"/>
              <a:ext cx="125" cy="124"/>
            </a:xfrm>
            <a:prstGeom prst="ellipse">
              <a:avLst/>
            </a:prstGeom>
            <a:solidFill>
              <a:srgbClr val="FFFFFF"/>
            </a:solidFill>
            <a:ln w="12700">
              <a:solidFill>
                <a:schemeClr val="bg2"/>
              </a:solidFill>
              <a:round/>
              <a:headEnd/>
              <a:tailEnd/>
            </a:ln>
          </p:spPr>
          <p:txBody>
            <a:bodyPr anchor="ctr"/>
            <a:lstStyle/>
            <a:p>
              <a:pPr algn="ctr" defTabSz="914400"/>
              <a:endParaRPr lang="nl-NL" sz="600">
                <a:solidFill>
                  <a:srgbClr val="000000"/>
                </a:solidFill>
                <a:latin typeface="Arial"/>
                <a:ea typeface="+mn-ea"/>
                <a:cs typeface="Arial" pitchFamily="34" charset="0"/>
              </a:endParaRPr>
            </a:p>
          </p:txBody>
        </p:sp>
        <p:pic>
          <p:nvPicPr>
            <p:cNvPr id="35" name="Picture 59" descr="images"/>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9" y="1695"/>
              <a:ext cx="74" cy="72"/>
            </a:xfrm>
            <a:prstGeom prst="rect">
              <a:avLst/>
            </a:prstGeom>
            <a:noFill/>
            <a:ln w="12700">
              <a:noFill/>
              <a:miter lim="800000"/>
              <a:headEnd/>
              <a:tailEnd/>
            </a:ln>
          </p:spPr>
        </p:pic>
        <p:sp>
          <p:nvSpPr>
            <p:cNvPr id="36" name="Oval 84"/>
            <p:cNvSpPr>
              <a:spLocks noChangeArrowheads="1"/>
            </p:cNvSpPr>
            <p:nvPr/>
          </p:nvSpPr>
          <p:spPr bwMode="auto">
            <a:xfrm rot="7047594">
              <a:off x="5047" y="2100"/>
              <a:ext cx="126" cy="126"/>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7" name="Picture 49"/>
            <p:cNvPicPr>
              <a:picLocks noChangeAspect="1" noChangeArrowheads="1"/>
            </p:cNvPicPr>
            <p:nvPr/>
          </p:nvPicPr>
          <p:blipFill>
            <a:blip r:embed="rId11" cstate="print">
              <a:extLst>
                <a:ext uri="{28A0092B-C50C-407E-A947-70E740481C1C}">
                  <a14:useLocalDpi xmlns:a14="http://schemas.microsoft.com/office/drawing/2010/main" val="0"/>
                </a:ext>
              </a:extLst>
            </a:blip>
            <a:srcRect t="7936" r="-4906"/>
            <a:stretch>
              <a:fillRect/>
            </a:stretch>
          </p:blipFill>
          <p:spPr bwMode="gray">
            <a:xfrm>
              <a:off x="5073" y="2128"/>
              <a:ext cx="75" cy="77"/>
            </a:xfrm>
            <a:prstGeom prst="rect">
              <a:avLst/>
            </a:prstGeom>
            <a:noFill/>
            <a:ln w="19050">
              <a:noFill/>
              <a:miter lim="800000"/>
              <a:headEnd/>
              <a:tailEnd/>
            </a:ln>
          </p:spPr>
        </p:pic>
        <p:sp>
          <p:nvSpPr>
            <p:cNvPr id="38" name="Oval 80"/>
            <p:cNvSpPr>
              <a:spLocks noChangeArrowheads="1"/>
            </p:cNvSpPr>
            <p:nvPr/>
          </p:nvSpPr>
          <p:spPr bwMode="auto">
            <a:xfrm rot="3527166">
              <a:off x="5293" y="2094"/>
              <a:ext cx="126" cy="125"/>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9" name="Picture 78" descr="foursquare.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19" y="2118"/>
              <a:ext cx="76" cy="78"/>
            </a:xfrm>
            <a:prstGeom prst="rect">
              <a:avLst/>
            </a:prstGeom>
            <a:noFill/>
            <a:ln w="19050">
              <a:noFill/>
              <a:miter lim="800000"/>
              <a:headEnd/>
              <a:tailEnd/>
            </a:ln>
          </p:spPr>
        </p:pic>
        <p:sp>
          <p:nvSpPr>
            <p:cNvPr id="40" name="Oval 94"/>
            <p:cNvSpPr>
              <a:spLocks noChangeArrowheads="1"/>
            </p:cNvSpPr>
            <p:nvPr/>
          </p:nvSpPr>
          <p:spPr bwMode="auto">
            <a:xfrm rot="-7311632">
              <a:off x="5032" y="1655"/>
              <a:ext cx="125" cy="125"/>
            </a:xfrm>
            <a:prstGeom prst="ellipse">
              <a:avLst/>
            </a:prstGeom>
            <a:solidFill>
              <a:srgbClr val="FFFFFF"/>
            </a:solidFill>
            <a:ln w="12700">
              <a:solidFill>
                <a:schemeClr val="bg2"/>
              </a:solidFill>
              <a:round/>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pic>
          <p:nvPicPr>
            <p:cNvPr id="41" name="Picture 64"/>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54" y="1678"/>
              <a:ext cx="83" cy="80"/>
            </a:xfrm>
            <a:prstGeom prst="rect">
              <a:avLst/>
            </a:prstGeom>
            <a:noFill/>
            <a:ln w="9525">
              <a:noFill/>
              <a:miter lim="800000"/>
              <a:headEnd/>
              <a:tailEnd/>
            </a:ln>
          </p:spPr>
        </p:pic>
        <p:sp>
          <p:nvSpPr>
            <p:cNvPr id="42" name="Oval 90"/>
            <p:cNvSpPr>
              <a:spLocks noChangeArrowheads="1"/>
            </p:cNvSpPr>
            <p:nvPr/>
          </p:nvSpPr>
          <p:spPr bwMode="auto">
            <a:xfrm rot="10800000">
              <a:off x="4905" y="1875"/>
              <a:ext cx="126" cy="126"/>
            </a:xfrm>
            <a:prstGeom prst="ellipse">
              <a:avLst/>
            </a:prstGeom>
            <a:solidFill>
              <a:srgbClr val="FFFFFF"/>
            </a:solidFill>
            <a:ln w="12700">
              <a:solidFill>
                <a:schemeClr val="bg2"/>
              </a:solidFill>
              <a:round/>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pic>
          <p:nvPicPr>
            <p:cNvPr id="43" name="Picture 88"/>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32" y="1902"/>
              <a:ext cx="70" cy="68"/>
            </a:xfrm>
            <a:prstGeom prst="rect">
              <a:avLst/>
            </a:prstGeom>
            <a:noFill/>
            <a:ln w="19050">
              <a:noFill/>
              <a:miter lim="800000"/>
              <a:headEnd/>
              <a:tailEnd/>
            </a:ln>
          </p:spPr>
        </p:pic>
      </p:grpSp>
      <p:sp>
        <p:nvSpPr>
          <p:cNvPr id="52" name="Rectangle 5"/>
          <p:cNvSpPr>
            <a:spLocks noChangeArrowheads="1"/>
          </p:cNvSpPr>
          <p:nvPr/>
        </p:nvSpPr>
        <p:spPr bwMode="auto">
          <a:xfrm>
            <a:off x="9068864" y="2786053"/>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53" name="AutoShape 162"/>
          <p:cNvSpPr>
            <a:spLocks noChangeArrowheads="1"/>
          </p:cNvSpPr>
          <p:nvPr/>
        </p:nvSpPr>
        <p:spPr bwMode="auto">
          <a:xfrm>
            <a:off x="5663676" y="31083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b="1">
              <a:solidFill>
                <a:srgbClr val="000000"/>
              </a:solidFill>
              <a:latin typeface="Arial"/>
              <a:ea typeface="+mn-ea"/>
              <a:cs typeface="Arial" pitchFamily="34" charset="0"/>
            </a:endParaRPr>
          </a:p>
        </p:txBody>
      </p:sp>
      <p:graphicFrame>
        <p:nvGraphicFramePr>
          <p:cNvPr id="54" name="Group 142"/>
          <p:cNvGraphicFramePr>
            <a:graphicFrameLocks noGrp="1"/>
          </p:cNvGraphicFramePr>
          <p:nvPr>
            <p:extLst>
              <p:ext uri="{D42A27DB-BD31-4B8C-83A1-F6EECF244321}">
                <p14:modId xmlns:p14="http://schemas.microsoft.com/office/powerpoint/2010/main" val="1359469928"/>
              </p:ext>
            </p:extLst>
          </p:nvPr>
        </p:nvGraphicFramePr>
        <p:xfrm>
          <a:off x="3114163" y="4797415"/>
          <a:ext cx="2519363" cy="1620013"/>
        </p:xfrm>
        <a:graphic>
          <a:graphicData uri="http://schemas.openxmlformats.org/drawingml/2006/table">
            <a:tbl>
              <a:tblPr/>
              <a:tblGrid>
                <a:gridCol w="15890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tblGrid>
              <a:tr h="557213">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Dedicated IT investments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Contracts &amp; Negotiations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People &amp; Hand-offs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pic>
        <p:nvPicPr>
          <p:cNvPr id="55" name="Picture 34" descr="contract2_pencil.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98501" y="5380028"/>
            <a:ext cx="496888" cy="496888"/>
          </a:xfrm>
          <a:prstGeom prst="rect">
            <a:avLst/>
          </a:prstGeom>
          <a:noFill/>
          <a:ln w="9525">
            <a:noFill/>
            <a:miter lim="800000"/>
            <a:headEnd/>
            <a:tailEnd/>
          </a:ln>
        </p:spPr>
      </p:pic>
      <p:grpSp>
        <p:nvGrpSpPr>
          <p:cNvPr id="56" name="Group 140"/>
          <p:cNvGrpSpPr>
            <a:grpSpLocks/>
          </p:cNvGrpSpPr>
          <p:nvPr/>
        </p:nvGrpSpPr>
        <p:grpSpPr bwMode="auto">
          <a:xfrm>
            <a:off x="4817543" y="4948235"/>
            <a:ext cx="668337" cy="290513"/>
            <a:chOff x="1814" y="2963"/>
            <a:chExt cx="451" cy="196"/>
          </a:xfrm>
        </p:grpSpPr>
        <p:pic>
          <p:nvPicPr>
            <p:cNvPr id="57" name="Picture 6"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14" y="2963"/>
              <a:ext cx="196" cy="196"/>
            </a:xfrm>
            <a:prstGeom prst="rect">
              <a:avLst/>
            </a:prstGeom>
            <a:noFill/>
            <a:ln w="9525">
              <a:noFill/>
              <a:miter lim="800000"/>
              <a:headEnd/>
              <a:tailEnd/>
            </a:ln>
          </p:spPr>
        </p:pic>
        <p:pic>
          <p:nvPicPr>
            <p:cNvPr id="58" name="Picture 104"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35" y="2963"/>
              <a:ext cx="196" cy="196"/>
            </a:xfrm>
            <a:prstGeom prst="rect">
              <a:avLst/>
            </a:prstGeom>
            <a:noFill/>
            <a:ln w="9525">
              <a:noFill/>
              <a:miter lim="800000"/>
              <a:headEnd/>
              <a:tailEnd/>
            </a:ln>
          </p:spPr>
        </p:pic>
        <p:pic>
          <p:nvPicPr>
            <p:cNvPr id="59" name="Picture 105"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69" y="2963"/>
              <a:ext cx="196" cy="196"/>
            </a:xfrm>
            <a:prstGeom prst="rect">
              <a:avLst/>
            </a:prstGeom>
            <a:noFill/>
            <a:ln w="9525">
              <a:noFill/>
              <a:miter lim="800000"/>
              <a:headEnd/>
              <a:tailEnd/>
            </a:ln>
          </p:spPr>
        </p:pic>
      </p:grpSp>
      <p:pic>
        <p:nvPicPr>
          <p:cNvPr id="60" name="Picture 7"/>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2714" y="3006723"/>
            <a:ext cx="760412" cy="528637"/>
          </a:xfrm>
          <a:prstGeom prst="rect">
            <a:avLst/>
          </a:prstGeom>
          <a:noFill/>
          <a:ln w="12700">
            <a:noFill/>
            <a:miter lim="800000"/>
            <a:headEnd/>
            <a:tailEnd/>
          </a:ln>
        </p:spPr>
      </p:pic>
      <p:graphicFrame>
        <p:nvGraphicFramePr>
          <p:cNvPr id="61" name="Group 141"/>
          <p:cNvGraphicFramePr>
            <a:graphicFrameLocks noGrp="1"/>
          </p:cNvGraphicFramePr>
          <p:nvPr>
            <p:extLst>
              <p:ext uri="{D42A27DB-BD31-4B8C-83A1-F6EECF244321}">
                <p14:modId xmlns:p14="http://schemas.microsoft.com/office/powerpoint/2010/main" val="1140263252"/>
              </p:ext>
            </p:extLst>
          </p:nvPr>
        </p:nvGraphicFramePr>
        <p:xfrm>
          <a:off x="3106214" y="2462203"/>
          <a:ext cx="2527300" cy="1670496"/>
        </p:xfrm>
        <a:graphic>
          <a:graphicData uri="http://schemas.openxmlformats.org/drawingml/2006/table">
            <a:tbl>
              <a:tblPr/>
              <a:tblGrid>
                <a:gridCol w="160020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tblGrid>
              <a:tr h="534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Packaged Applications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SOA Based Custom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2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Long Project Planning and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2" name="Picture 40" descr="package.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701" y="2543167"/>
            <a:ext cx="342900" cy="361950"/>
          </a:xfrm>
          <a:prstGeom prst="rect">
            <a:avLst/>
          </a:prstGeom>
          <a:noFill/>
          <a:ln w="9525">
            <a:noFill/>
            <a:miter lim="800000"/>
            <a:headEnd/>
            <a:tailEnd/>
          </a:ln>
        </p:spPr>
      </p:pic>
      <p:sp>
        <p:nvSpPr>
          <p:cNvPr id="63" name="AutoShape 162"/>
          <p:cNvSpPr>
            <a:spLocks noChangeArrowheads="1"/>
          </p:cNvSpPr>
          <p:nvPr/>
        </p:nvSpPr>
        <p:spPr bwMode="auto">
          <a:xfrm rot="16200000">
            <a:off x="7041637" y="4265602"/>
            <a:ext cx="357187" cy="319088"/>
          </a:xfrm>
          <a:prstGeom prst="rightArrow">
            <a:avLst>
              <a:gd name="adj1" fmla="val 55556"/>
              <a:gd name="adj2" fmla="val 59297"/>
            </a:avLst>
          </a:prstGeom>
          <a:solidFill>
            <a:srgbClr val="3399FF"/>
          </a:solidFill>
          <a:ln w="9525">
            <a:noFill/>
            <a:miter lim="800000"/>
            <a:headEnd/>
            <a:tailEnd/>
          </a:ln>
        </p:spPr>
        <p:txBody>
          <a:bodyPr rot="10800000"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graphicFrame>
        <p:nvGraphicFramePr>
          <p:cNvPr id="64" name="Group 140"/>
          <p:cNvGraphicFramePr>
            <a:graphicFrameLocks noGrp="1"/>
          </p:cNvGraphicFramePr>
          <p:nvPr>
            <p:extLst>
              <p:ext uri="{D42A27DB-BD31-4B8C-83A1-F6EECF244321}">
                <p14:modId xmlns:p14="http://schemas.microsoft.com/office/powerpoint/2010/main" val="2456400151"/>
              </p:ext>
            </p:extLst>
          </p:nvPr>
        </p:nvGraphicFramePr>
        <p:xfrm>
          <a:off x="6033576" y="4800590"/>
          <a:ext cx="2630487" cy="1641475"/>
        </p:xfrm>
        <a:graphic>
          <a:graphicData uri="http://schemas.openxmlformats.org/drawingml/2006/table">
            <a:tbl>
              <a:tblPr/>
              <a:tblGrid>
                <a:gridCol w="917575">
                  <a:extLst>
                    <a:ext uri="{9D8B030D-6E8A-4147-A177-3AD203B41FA5}">
                      <a16:colId xmlns:a16="http://schemas.microsoft.com/office/drawing/2014/main" val="20000"/>
                    </a:ext>
                  </a:extLst>
                </a:gridCol>
                <a:gridCol w="1712912">
                  <a:extLst>
                    <a:ext uri="{9D8B030D-6E8A-4147-A177-3AD203B41FA5}">
                      <a16:colId xmlns:a16="http://schemas.microsoft.com/office/drawing/2014/main" val="20001"/>
                    </a:ext>
                  </a:extLst>
                </a:gridCol>
              </a:tblGrid>
              <a:tr h="582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Pay-per-use and other models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Standard Contracts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1"/>
                          </a:solidFill>
                          <a:effectLst/>
                          <a:latin typeface="Arial" charset="0"/>
                          <a:ea typeface="MS PGothic" pitchFamily="34" charset="-128"/>
                        </a:rPr>
                        <a:t>DevOps</a:t>
                      </a:r>
                      <a:endParaRPr kumimoji="0" lang="en-US" sz="1400" b="0" i="0" u="none" strike="noStrike" cap="none" normalizeH="0" baseline="0" dirty="0">
                        <a:ln>
                          <a:noFill/>
                        </a:ln>
                        <a:solidFill>
                          <a:schemeClr val="tx1"/>
                        </a:solidFill>
                        <a:effectLst/>
                        <a:latin typeface="Arial" charset="0"/>
                        <a:ea typeface="MS PGothic" pitchFamily="34" charset="-128"/>
                      </a:endParaRP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5" name="Rectangle 5"/>
          <p:cNvSpPr>
            <a:spLocks noChangeArrowheads="1"/>
          </p:cNvSpPr>
          <p:nvPr/>
        </p:nvSpPr>
        <p:spPr bwMode="auto">
          <a:xfrm>
            <a:off x="9068864" y="5114918"/>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pic>
        <p:nvPicPr>
          <p:cNvPr id="66" name="Picture 99" descr="contract_lock_open.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220901" y="5407015"/>
            <a:ext cx="490537" cy="488950"/>
          </a:xfrm>
          <a:prstGeom prst="rect">
            <a:avLst/>
          </a:prstGeom>
          <a:noFill/>
          <a:ln w="9525">
            <a:noFill/>
            <a:miter lim="800000"/>
            <a:headEnd/>
            <a:tailEnd/>
          </a:ln>
        </p:spPr>
      </p:pic>
      <p:sp>
        <p:nvSpPr>
          <p:cNvPr id="67" name="AutoShape 162"/>
          <p:cNvSpPr>
            <a:spLocks noChangeArrowheads="1"/>
          </p:cNvSpPr>
          <p:nvPr/>
        </p:nvSpPr>
        <p:spPr bwMode="auto">
          <a:xfrm>
            <a:off x="5663676" y="54832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pic>
        <p:nvPicPr>
          <p:cNvPr id="68" name="Picture 137" descr="preferences_system_windows_actions"/>
          <p:cNvPicPr>
            <a:picLocks noChangeAspect="1" noChangeArrowheads="1"/>
          </p:cNvPicPr>
          <p:nvPr/>
        </p:nvPicPr>
        <p:blipFill>
          <a:blip r:embed="rId20" cstate="print">
            <a:lum bright="-8000" contrast="26000"/>
            <a:extLst>
              <a:ext uri="{28A0092B-C50C-407E-A947-70E740481C1C}">
                <a14:useLocalDpi xmlns:a14="http://schemas.microsoft.com/office/drawing/2010/main" val="0"/>
              </a:ext>
            </a:extLst>
          </a:blip>
          <a:srcRect/>
          <a:stretch>
            <a:fillRect/>
          </a:stretch>
        </p:blipFill>
        <p:spPr bwMode="auto">
          <a:xfrm>
            <a:off x="4946126" y="3067042"/>
            <a:ext cx="412750" cy="379413"/>
          </a:xfrm>
          <a:prstGeom prst="rect">
            <a:avLst/>
          </a:prstGeom>
          <a:noFill/>
          <a:ln w="9525">
            <a:noFill/>
            <a:miter lim="800000"/>
            <a:headEnd/>
            <a:tailEnd/>
          </a:ln>
        </p:spPr>
      </p:pic>
      <p:pic>
        <p:nvPicPr>
          <p:cNvPr id="69" name="Picture 138" descr="clock"/>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954076" y="3654415"/>
            <a:ext cx="371475" cy="371475"/>
          </a:xfrm>
          <a:prstGeom prst="rect">
            <a:avLst/>
          </a:prstGeom>
          <a:noFill/>
          <a:ln w="9525">
            <a:noFill/>
            <a:miter lim="800000"/>
            <a:headEnd/>
            <a:tailEnd/>
          </a:ln>
        </p:spPr>
      </p:pic>
      <p:pic>
        <p:nvPicPr>
          <p:cNvPr id="70" name="Picture 143" descr="peopl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928664" y="5946766"/>
            <a:ext cx="442912" cy="442912"/>
          </a:xfrm>
          <a:prstGeom prst="rect">
            <a:avLst/>
          </a:prstGeom>
          <a:noFill/>
          <a:ln w="9525">
            <a:noFill/>
            <a:miter lim="800000"/>
            <a:headEnd/>
            <a:tailEnd/>
          </a:ln>
        </p:spPr>
      </p:pic>
      <p:grpSp>
        <p:nvGrpSpPr>
          <p:cNvPr id="71" name="Group 145"/>
          <p:cNvGrpSpPr>
            <a:grpSpLocks/>
          </p:cNvGrpSpPr>
          <p:nvPr/>
        </p:nvGrpSpPr>
        <p:grpSpPr bwMode="auto">
          <a:xfrm>
            <a:off x="6281225" y="4894253"/>
            <a:ext cx="409575" cy="409575"/>
            <a:chOff x="3004" y="2917"/>
            <a:chExt cx="258" cy="258"/>
          </a:xfrm>
        </p:grpSpPr>
        <p:pic>
          <p:nvPicPr>
            <p:cNvPr id="72" name="Picture 23"/>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004" y="2917"/>
              <a:ext cx="258" cy="258"/>
            </a:xfrm>
            <a:prstGeom prst="rect">
              <a:avLst/>
            </a:prstGeom>
            <a:noFill/>
            <a:ln w="9525">
              <a:noFill/>
              <a:miter lim="800000"/>
              <a:headEnd/>
              <a:tailEnd/>
            </a:ln>
          </p:spPr>
        </p:pic>
        <p:sp>
          <p:nvSpPr>
            <p:cNvPr id="73" name="Oval 144"/>
            <p:cNvSpPr>
              <a:spLocks noChangeArrowheads="1"/>
            </p:cNvSpPr>
            <p:nvPr/>
          </p:nvSpPr>
          <p:spPr bwMode="auto">
            <a:xfrm>
              <a:off x="3077" y="2990"/>
              <a:ext cx="114" cy="114"/>
            </a:xfrm>
            <a:prstGeom prst="ellipse">
              <a:avLst/>
            </a:prstGeom>
            <a:solidFill>
              <a:schemeClr val="bg1"/>
            </a:solidFill>
            <a:ln w="9525">
              <a:noFill/>
              <a:round/>
              <a:headEnd/>
              <a:tailEnd/>
            </a:ln>
          </p:spPr>
          <p:txBody>
            <a:bodyPr wrap="none" anchor="ctr"/>
            <a:lstStyle/>
            <a:p>
              <a:pPr algn="ctr" defTabSz="914400"/>
              <a:endParaRPr lang="nl-NL" sz="1400">
                <a:solidFill>
                  <a:srgbClr val="000000"/>
                </a:solidFill>
                <a:latin typeface="Arial"/>
                <a:ea typeface="+mn-ea"/>
                <a:cs typeface="Arial" pitchFamily="34" charset="0"/>
              </a:endParaRPr>
            </a:p>
          </p:txBody>
        </p:sp>
        <p:pic>
          <p:nvPicPr>
            <p:cNvPr id="74" name="Picture 22" descr="currency_dollar_red.png"/>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81" y="2994"/>
              <a:ext cx="107" cy="107"/>
            </a:xfrm>
            <a:prstGeom prst="rect">
              <a:avLst/>
            </a:prstGeom>
            <a:noFill/>
            <a:ln w="9525">
              <a:noFill/>
              <a:miter lim="800000"/>
              <a:headEnd/>
              <a:tailEnd/>
            </a:ln>
          </p:spPr>
        </p:pic>
      </p:grpSp>
      <p:pic>
        <p:nvPicPr>
          <p:cNvPr id="75" name="Picture 14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325664" y="6053128"/>
            <a:ext cx="309562" cy="279401"/>
          </a:xfrm>
          <a:prstGeom prst="rect">
            <a:avLst/>
          </a:prstGeom>
          <a:noFill/>
          <a:ln w="9525">
            <a:noFill/>
            <a:miter lim="800000"/>
            <a:headEnd/>
            <a:tailEnd/>
          </a:ln>
        </p:spPr>
      </p:pic>
      <p:pic>
        <p:nvPicPr>
          <p:cNvPr id="76" name="Picture 14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28839" y="3700454"/>
            <a:ext cx="317500" cy="293686"/>
          </a:xfrm>
          <a:prstGeom prst="rect">
            <a:avLst/>
          </a:prstGeom>
          <a:noFill/>
          <a:ln w="9525">
            <a:noFill/>
            <a:miter lim="800000"/>
            <a:headEnd/>
            <a:tailEnd/>
          </a:ln>
        </p:spPr>
      </p:pic>
      <p:pic>
        <p:nvPicPr>
          <p:cNvPr id="77" name="Picture 150" descr="1352220461_question-type-one-correct"/>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29864" y="5294302"/>
            <a:ext cx="609600" cy="609600"/>
          </a:xfrm>
          <a:prstGeom prst="rect">
            <a:avLst/>
          </a:prstGeom>
          <a:noFill/>
          <a:ln w="9525">
            <a:noFill/>
            <a:miter lim="800000"/>
            <a:headEnd/>
            <a:tailEnd/>
          </a:ln>
        </p:spPr>
      </p:pic>
      <p:sp>
        <p:nvSpPr>
          <p:cNvPr id="78" name="TextBox 98"/>
          <p:cNvSpPr>
            <a:spLocks noChangeArrowheads="1"/>
          </p:cNvSpPr>
          <p:nvPr/>
        </p:nvSpPr>
        <p:spPr bwMode="auto">
          <a:xfrm>
            <a:off x="5081076" y="1779587"/>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Business</a:t>
            </a:r>
            <a:br>
              <a:rPr lang="en-US" sz="1600" b="1">
                <a:solidFill>
                  <a:srgbClr val="000000"/>
                </a:solidFill>
                <a:latin typeface="Arial"/>
                <a:ea typeface="+mn-ea"/>
                <a:cs typeface="Arial" pitchFamily="34" charset="0"/>
              </a:rPr>
            </a:br>
            <a:r>
              <a:rPr lang="en-US" sz="1600" b="1">
                <a:solidFill>
                  <a:srgbClr val="000000"/>
                </a:solidFill>
                <a:latin typeface="Arial"/>
                <a:ea typeface="+mn-ea"/>
                <a:cs typeface="Arial" pitchFamily="34" charset="0"/>
              </a:rPr>
              <a:t>Solutions</a:t>
            </a:r>
          </a:p>
        </p:txBody>
      </p:sp>
      <p:pic>
        <p:nvPicPr>
          <p:cNvPr id="79" name="Picture 61"/>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174851" y="2584440"/>
            <a:ext cx="611188" cy="336550"/>
          </a:xfrm>
          <a:prstGeom prst="rect">
            <a:avLst/>
          </a:prstGeom>
          <a:noFill/>
          <a:ln w="9525">
            <a:noFill/>
            <a:miter lim="800000"/>
            <a:headEnd/>
            <a:tailEnd/>
          </a:ln>
        </p:spPr>
      </p:pic>
      <p:pic>
        <p:nvPicPr>
          <p:cNvPr id="80" name="Picture 64"/>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298676" y="3076565"/>
            <a:ext cx="376238" cy="376238"/>
          </a:xfrm>
          <a:prstGeom prst="rect">
            <a:avLst/>
          </a:prstGeom>
          <a:noFill/>
          <a:ln w="9525">
            <a:noFill/>
            <a:miter lim="800000"/>
            <a:headEnd/>
            <a:tailEnd/>
          </a:ln>
        </p:spPr>
      </p:pic>
      <p:pic>
        <p:nvPicPr>
          <p:cNvPr id="81" name="Picture 63"/>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159356" y="5318123"/>
            <a:ext cx="942975" cy="561975"/>
          </a:xfrm>
          <a:prstGeom prst="rect">
            <a:avLst/>
          </a:prstGeom>
          <a:noFill/>
          <a:ln w="9525">
            <a:noFill/>
            <a:miter lim="800000"/>
            <a:headEnd/>
            <a:tailEnd/>
          </a:ln>
        </p:spPr>
      </p:pic>
      <p:sp>
        <p:nvSpPr>
          <p:cNvPr id="82" name="Rectangle 5"/>
          <p:cNvSpPr>
            <a:spLocks noChangeArrowheads="1"/>
          </p:cNvSpPr>
          <p:nvPr/>
        </p:nvSpPr>
        <p:spPr bwMode="auto">
          <a:xfrm>
            <a:off x="1591739" y="5114918"/>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3" name="Rectangle 5"/>
          <p:cNvSpPr>
            <a:spLocks noChangeArrowheads="1"/>
          </p:cNvSpPr>
          <p:nvPr/>
        </p:nvSpPr>
        <p:spPr bwMode="auto">
          <a:xfrm>
            <a:off x="1591739" y="2786053"/>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4" name="TextBox 98"/>
          <p:cNvSpPr>
            <a:spLocks noChangeArrowheads="1"/>
          </p:cNvSpPr>
          <p:nvPr/>
        </p:nvSpPr>
        <p:spPr bwMode="auto">
          <a:xfrm>
            <a:off x="5081076" y="4235448"/>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Infrastructure</a:t>
            </a:r>
          </a:p>
        </p:txBody>
      </p:sp>
    </p:spTree>
    <p:extLst>
      <p:ext uri="{BB962C8B-B14F-4D97-AF65-F5344CB8AC3E}">
        <p14:creationId xmlns:p14="http://schemas.microsoft.com/office/powerpoint/2010/main" val="5783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now I need to hire API programmers? Teach them data science?</a:t>
            </a:r>
          </a:p>
        </p:txBody>
      </p:sp>
    </p:spTree>
    <p:extLst>
      <p:ext uri="{BB962C8B-B14F-4D97-AF65-F5344CB8AC3E}">
        <p14:creationId xmlns:p14="http://schemas.microsoft.com/office/powerpoint/2010/main" val="410148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364" y="135466"/>
            <a:ext cx="11318434" cy="980018"/>
          </a:xfrm>
        </p:spPr>
        <p:txBody>
          <a:bodyPr/>
          <a:lstStyle/>
          <a:p>
            <a:r>
              <a:rPr lang="en-US" dirty="0"/>
              <a:t>IBM enables collaboration between vertical skillsets</a:t>
            </a:r>
          </a:p>
        </p:txBody>
      </p:sp>
      <p:grpSp>
        <p:nvGrpSpPr>
          <p:cNvPr id="40" name="Group 39"/>
          <p:cNvGrpSpPr/>
          <p:nvPr/>
        </p:nvGrpSpPr>
        <p:grpSpPr>
          <a:xfrm>
            <a:off x="502364" y="1851949"/>
            <a:ext cx="11187275" cy="4810659"/>
            <a:chOff x="1942609" y="2583636"/>
            <a:chExt cx="7816862" cy="3361342"/>
          </a:xfrm>
        </p:grpSpPr>
        <p:grpSp>
          <p:nvGrpSpPr>
            <p:cNvPr id="4" name="Group 3"/>
            <p:cNvGrpSpPr/>
            <p:nvPr/>
          </p:nvGrpSpPr>
          <p:grpSpPr>
            <a:xfrm>
              <a:off x="1942609" y="3588617"/>
              <a:ext cx="7816862" cy="2047026"/>
              <a:chOff x="-477865" y="1404705"/>
              <a:chExt cx="18568512" cy="4862598"/>
            </a:xfrm>
            <a:solidFill>
              <a:schemeClr val="bg1">
                <a:lumMod val="75000"/>
                <a:alpha val="19000"/>
              </a:schemeClr>
            </a:solidFill>
          </p:grpSpPr>
          <p:sp>
            <p:nvSpPr>
              <p:cNvPr id="5" name="Hexagon 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6" name="Hexagon 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7" name="Hexagon 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8" name="Hexagon 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9" name="Hexagon 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0" name="Hexagon 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1" name="Hexagon 1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2" name="Hexagon 11"/>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3" name="Hexagon 12"/>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4" name="Hexagon 13"/>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5" name="Hexagon 14"/>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6" name="Hexagon 15"/>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7" name="Hexagon 16"/>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8" name="Hexagon 17"/>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9" name="Hexagon 18"/>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0" name="Hexagon 19"/>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1" name="Hexagon 20"/>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22" name="Hexagon 21"/>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grpSp>
        <p:sp>
          <p:nvSpPr>
            <p:cNvPr id="23" name="Rounded Rectangle 43"/>
            <p:cNvSpPr/>
            <p:nvPr/>
          </p:nvSpPr>
          <p:spPr>
            <a:xfrm>
              <a:off x="403696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4" name="Rounded Rectangle 44"/>
            <p:cNvSpPr/>
            <p:nvPr/>
          </p:nvSpPr>
          <p:spPr>
            <a:xfrm>
              <a:off x="589688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5" name="Rounded Rectangle 45"/>
            <p:cNvSpPr/>
            <p:nvPr/>
          </p:nvSpPr>
          <p:spPr>
            <a:xfrm>
              <a:off x="775680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6" name="Rounded Rectangle 46"/>
            <p:cNvSpPr/>
            <p:nvPr/>
          </p:nvSpPr>
          <p:spPr>
            <a:xfrm>
              <a:off x="2162596" y="2835851"/>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7" name="TextBox 26"/>
            <p:cNvSpPr txBox="1"/>
            <p:nvPr/>
          </p:nvSpPr>
          <p:spPr>
            <a:xfrm>
              <a:off x="2221718" y="3019108"/>
              <a:ext cx="1638612" cy="258063"/>
            </a:xfrm>
            <a:prstGeom prst="rect">
              <a:avLst/>
            </a:prstGeom>
            <a:noFill/>
          </p:spPr>
          <p:txBody>
            <a:bodyPr wrap="square" rtlCol="0">
              <a:spAutoFit/>
            </a:bodyPr>
            <a:lstStyle/>
            <a:p>
              <a:pPr algn="ctr"/>
              <a:r>
                <a:rPr lang="en-US" b="1" dirty="0">
                  <a:ea typeface="Arial" charset="0"/>
                  <a:cs typeface="Arial" charset="0"/>
                </a:rPr>
                <a:t>Data Engineering</a:t>
              </a:r>
            </a:p>
          </p:txBody>
        </p:sp>
        <p:sp>
          <p:nvSpPr>
            <p:cNvPr id="28" name="TextBox 27"/>
            <p:cNvSpPr txBox="1"/>
            <p:nvPr/>
          </p:nvSpPr>
          <p:spPr>
            <a:xfrm>
              <a:off x="4402027" y="3019107"/>
              <a:ext cx="1026740" cy="258063"/>
            </a:xfrm>
            <a:prstGeom prst="rect">
              <a:avLst/>
            </a:prstGeom>
            <a:noFill/>
          </p:spPr>
          <p:txBody>
            <a:bodyPr wrap="none" rtlCol="0">
              <a:spAutoFit/>
            </a:bodyPr>
            <a:lstStyle/>
            <a:p>
              <a:pPr algn="ctr"/>
              <a:r>
                <a:rPr lang="en-US" b="1" dirty="0">
                  <a:ea typeface="Arial" charset="0"/>
                  <a:cs typeface="Arial" charset="0"/>
                </a:rPr>
                <a:t>Data Science</a:t>
              </a:r>
            </a:p>
          </p:txBody>
        </p:sp>
        <p:sp>
          <p:nvSpPr>
            <p:cNvPr id="29" name="TextBox 28"/>
            <p:cNvSpPr txBox="1"/>
            <p:nvPr/>
          </p:nvSpPr>
          <p:spPr>
            <a:xfrm>
              <a:off x="6105026" y="3019107"/>
              <a:ext cx="1340581" cy="258063"/>
            </a:xfrm>
            <a:prstGeom prst="rect">
              <a:avLst/>
            </a:prstGeom>
            <a:noFill/>
          </p:spPr>
          <p:txBody>
            <a:bodyPr wrap="none" rtlCol="0">
              <a:spAutoFit/>
            </a:bodyPr>
            <a:lstStyle/>
            <a:p>
              <a:pPr algn="ctr"/>
              <a:r>
                <a:rPr lang="en-US" b="1" dirty="0">
                  <a:ea typeface="Arial" charset="0"/>
                  <a:cs typeface="Arial" charset="0"/>
                </a:rPr>
                <a:t>Business Analysis</a:t>
              </a:r>
            </a:p>
          </p:txBody>
        </p:sp>
        <p:sp>
          <p:nvSpPr>
            <p:cNvPr id="30" name="TextBox 29"/>
            <p:cNvSpPr txBox="1"/>
            <p:nvPr/>
          </p:nvSpPr>
          <p:spPr>
            <a:xfrm>
              <a:off x="7939408" y="3019107"/>
              <a:ext cx="1391657" cy="258063"/>
            </a:xfrm>
            <a:prstGeom prst="rect">
              <a:avLst/>
            </a:prstGeom>
            <a:noFill/>
          </p:spPr>
          <p:txBody>
            <a:bodyPr wrap="none" rtlCol="0">
              <a:spAutoFit/>
            </a:bodyPr>
            <a:lstStyle/>
            <a:p>
              <a:pPr algn="ctr"/>
              <a:r>
                <a:rPr lang="en-US" b="1" dirty="0">
                  <a:ea typeface="Arial" charset="0"/>
                  <a:cs typeface="Arial" charset="0"/>
                </a:rPr>
                <a:t>App Development</a:t>
              </a:r>
            </a:p>
          </p:txBody>
        </p:sp>
        <p:pic>
          <p:nvPicPr>
            <p:cNvPr id="31" name="Picture 30"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1879" y="2583636"/>
              <a:ext cx="446875" cy="436729"/>
            </a:xfrm>
            <a:prstGeom prst="rect">
              <a:avLst/>
            </a:prstGeom>
          </p:spPr>
        </p:pic>
        <p:pic>
          <p:nvPicPr>
            <p:cNvPr id="32" name="Picture 31"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1959" y="2583636"/>
              <a:ext cx="446875" cy="436729"/>
            </a:xfrm>
            <a:prstGeom prst="rect">
              <a:avLst/>
            </a:prstGeom>
          </p:spPr>
        </p:pic>
        <p:pic>
          <p:nvPicPr>
            <p:cNvPr id="33" name="Picture 32"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7587" y="2583636"/>
              <a:ext cx="446874" cy="436728"/>
            </a:xfrm>
            <a:prstGeom prst="rect">
              <a:avLst/>
            </a:prstGeom>
          </p:spPr>
        </p:pic>
        <p:pic>
          <p:nvPicPr>
            <p:cNvPr id="34" name="Picture 33"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98" y="2583636"/>
              <a:ext cx="446875" cy="436729"/>
            </a:xfrm>
            <a:prstGeom prst="rect">
              <a:avLst/>
            </a:prstGeom>
          </p:spPr>
        </p:pic>
        <p:sp>
          <p:nvSpPr>
            <p:cNvPr id="35" name="TextBox 34"/>
            <p:cNvSpPr txBox="1"/>
            <p:nvPr/>
          </p:nvSpPr>
          <p:spPr>
            <a:xfrm>
              <a:off x="3644298" y="5623248"/>
              <a:ext cx="4447696" cy="321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lgn="ctr" defTabSz="309563">
                <a:spcBef>
                  <a:spcPts val="0"/>
                </a:spcBef>
              </a:pPr>
              <a:r>
                <a:rPr lang="en-US" sz="2400" dirty="0">
                  <a:ea typeface="Arial" charset="0"/>
                  <a:cs typeface="Arial" charset="0"/>
                  <a:sym typeface="HelvNeue Medium for IBM"/>
                </a:rPr>
                <a:t>open </a:t>
              </a:r>
              <a:r>
                <a:rPr lang="en-US" sz="2400" dirty="0">
                  <a:ea typeface="Arial" charset="0"/>
                  <a:cs typeface="Arial" charset="0"/>
                  <a:sym typeface="Wingdings"/>
                </a:rPr>
                <a:t></a:t>
              </a:r>
              <a:r>
                <a:rPr lang="en-US" sz="2400" dirty="0">
                  <a:ea typeface="Arial" charset="0"/>
                  <a:cs typeface="Arial" charset="0"/>
                  <a:sym typeface="HelvNeue Medium for IBM"/>
                </a:rPr>
                <a:t> intelligent </a:t>
              </a:r>
              <a:r>
                <a:rPr lang="en-US" sz="2400" dirty="0">
                  <a:ea typeface="Arial" charset="0"/>
                  <a:cs typeface="Arial" charset="0"/>
                  <a:sym typeface="Wingdings"/>
                </a:rPr>
                <a:t></a:t>
              </a:r>
              <a:r>
                <a:rPr lang="en-US" sz="2400" dirty="0">
                  <a:ea typeface="Arial" charset="0"/>
                  <a:cs typeface="Arial" charset="0"/>
                  <a:sym typeface="HelvNeue Medium for IBM"/>
                </a:rPr>
                <a:t> hybrid</a:t>
              </a:r>
            </a:p>
          </p:txBody>
        </p:sp>
        <p:sp>
          <p:nvSpPr>
            <p:cNvPr id="36" name="Rounded Rectangle 42"/>
            <p:cNvSpPr/>
            <p:nvPr/>
          </p:nvSpPr>
          <p:spPr>
            <a:xfrm>
              <a:off x="2017147" y="3661768"/>
              <a:ext cx="7668967" cy="1866482"/>
            </a:xfrm>
            <a:prstGeom prst="roundRect">
              <a:avLst>
                <a:gd name="adj" fmla="val 6160"/>
              </a:avLst>
            </a:prstGeom>
            <a:solidFill>
              <a:srgbClr val="024C90">
                <a:alpha val="8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endParaRPr lang="en-US" sz="2800">
                <a:solidFill>
                  <a:prstClr val="black"/>
                </a:solidFill>
                <a:latin typeface="Arial" charset="0"/>
                <a:ea typeface="Arial" charset="0"/>
                <a:cs typeface="Arial" charset="0"/>
              </a:endParaRPr>
            </a:p>
          </p:txBody>
        </p:sp>
        <p:sp>
          <p:nvSpPr>
            <p:cNvPr id="37" name="Rounded Rectangle 47"/>
            <p:cNvSpPr/>
            <p:nvPr/>
          </p:nvSpPr>
          <p:spPr>
            <a:xfrm>
              <a:off x="3385559" y="3857742"/>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Experiences</a:t>
              </a:r>
            </a:p>
            <a:p>
              <a:pPr algn="ctr" defTabSz="685800">
                <a:spcBef>
                  <a:spcPts val="0"/>
                </a:spcBef>
              </a:pPr>
              <a:r>
                <a:rPr lang="en-US" sz="2000" dirty="0">
                  <a:solidFill>
                    <a:schemeClr val="tx2">
                      <a:lumMod val="50000"/>
                    </a:schemeClr>
                  </a:solidFill>
                  <a:latin typeface="Arial" charset="0"/>
                  <a:ea typeface="Arial" charset="0"/>
                  <a:cs typeface="Arial" charset="0"/>
                </a:rPr>
                <a:t>task-specific, collaborative</a:t>
              </a:r>
            </a:p>
          </p:txBody>
        </p:sp>
        <p:sp>
          <p:nvSpPr>
            <p:cNvPr id="38" name="Rounded Rectangle 49"/>
            <p:cNvSpPr/>
            <p:nvPr/>
          </p:nvSpPr>
          <p:spPr>
            <a:xfrm>
              <a:off x="3385559" y="4617227"/>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Data and Analytics Services</a:t>
              </a:r>
            </a:p>
            <a:p>
              <a:pPr algn="ctr" defTabSz="685800">
                <a:spcBef>
                  <a:spcPts val="0"/>
                </a:spcBef>
              </a:pPr>
              <a:r>
                <a:rPr lang="en-US" sz="2000" dirty="0">
                  <a:solidFill>
                    <a:schemeClr val="tx2">
                      <a:lumMod val="50000"/>
                    </a:schemeClr>
                  </a:solidFill>
                  <a:latin typeface="Arial" charset="0"/>
                  <a:ea typeface="Arial" charset="0"/>
                  <a:cs typeface="Arial" charset="0"/>
                </a:rPr>
                <a:t>comprehensive</a:t>
              </a:r>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8271" y="4295034"/>
              <a:ext cx="806860" cy="420239"/>
            </a:xfrm>
            <a:prstGeom prst="rect">
              <a:avLst/>
            </a:prstGeom>
          </p:spPr>
        </p:pic>
      </p:grpSp>
    </p:spTree>
    <p:extLst>
      <p:ext uri="{BB962C8B-B14F-4D97-AF65-F5344CB8AC3E}">
        <p14:creationId xmlns:p14="http://schemas.microsoft.com/office/powerpoint/2010/main" val="234447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142268" y="161263"/>
            <a:ext cx="3904324" cy="2403686"/>
            <a:chOff x="7559707" y="1182863"/>
            <a:chExt cx="4294755" cy="2644055"/>
          </a:xfrm>
        </p:grpSpPr>
        <p:pic>
          <p:nvPicPr>
            <p:cNvPr id="4108" name="Picture 12" descr="http://pngimg.com/uploads/laptop/laptop_PNG59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07" y="1182863"/>
              <a:ext cx="4294755" cy="26440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community.watsonanalytics.com/wp-content/uploads/2016/03/CA-dashboar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310" y="1366686"/>
              <a:ext cx="3041279" cy="171032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497" y="4355940"/>
            <a:ext cx="3918602" cy="2202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12" name="Picture 16" descr="http://www.trapeziumengineering.com/wp-content/uploads/2014/01/Gearbox-Render-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520" y="4355940"/>
            <a:ext cx="4700544" cy="2502060"/>
          </a:xfrm>
          <a:prstGeom prst="snip2DiagRect">
            <a:avLst>
              <a:gd name="adj1" fmla="val 0"/>
              <a:gd name="adj2" fmla="val 42797"/>
            </a:avLst>
          </a:prstGeom>
          <a:noFill/>
          <a:extLst>
            <a:ext uri="{909E8E84-426E-40DD-AFC4-6F175D3DCCD1}">
              <a14:hiddenFill xmlns:a14="http://schemas.microsoft.com/office/drawing/2010/main">
                <a:solidFill>
                  <a:srgbClr val="FFFFFF"/>
                </a:solidFill>
              </a14:hiddenFill>
            </a:ext>
          </a:extLst>
        </p:spPr>
      </p:pic>
      <p:pic>
        <p:nvPicPr>
          <p:cNvPr id="4118" name="Picture 22" descr="http://breakinggov.com/wp-content/uploads/sites/4/2012/09/data-through-tubes-via-niem-1347044649.jpg"/>
          <p:cNvPicPr>
            <a:picLocks noChangeAspect="1" noChangeArrowheads="1"/>
          </p:cNvPicPr>
          <p:nvPr/>
        </p:nvPicPr>
        <p:blipFill rotWithShape="1">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l="4636" r="4222" b="2214"/>
          <a:stretch/>
        </p:blipFill>
        <p:spPr bwMode="auto">
          <a:xfrm>
            <a:off x="0" y="-1161"/>
            <a:ext cx="4194810" cy="25315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db.cse.ohio-state.edu/images/d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4230" y="397033"/>
            <a:ext cx="2169440" cy="240368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p:cNvSpPr/>
          <p:nvPr/>
        </p:nvSpPr>
        <p:spPr>
          <a:xfrm>
            <a:off x="2987733"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p:cNvSpPr/>
          <p:nvPr/>
        </p:nvSpPr>
        <p:spPr>
          <a:xfrm rot="16200000">
            <a:off x="5836557" y="1282293"/>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p:cNvSpPr/>
          <p:nvPr/>
        </p:nvSpPr>
        <p:spPr>
          <a:xfrm rot="16200000">
            <a:off x="5836557" y="4717711"/>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p:cNvSpPr/>
          <p:nvPr/>
        </p:nvSpPr>
        <p:spPr>
          <a:xfrm rot="17940000">
            <a:off x="5836557"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p:cNvSpPr/>
          <p:nvPr/>
        </p:nvSpPr>
        <p:spPr>
          <a:xfrm rot="10800000">
            <a:off x="9810792"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p:cNvSpPr>
            <a:spLocks noGrp="1"/>
          </p:cNvSpPr>
          <p:nvPr>
            <p:ph type="title"/>
          </p:nvPr>
        </p:nvSpPr>
        <p:spPr>
          <a:xfrm>
            <a:off x="4842380" y="113299"/>
            <a:ext cx="3146839" cy="779585"/>
          </a:xfrm>
        </p:spPr>
        <p:txBody>
          <a:bodyPr>
            <a:normAutofit fontScale="90000"/>
          </a:bodyPr>
          <a:lstStyle/>
          <a:p>
            <a:r>
              <a:rPr lang="en-US" sz="4400" dirty="0"/>
              <a:t>Process  view</a:t>
            </a:r>
          </a:p>
        </p:txBody>
      </p:sp>
    </p:spTree>
    <p:extLst>
      <p:ext uri="{BB962C8B-B14F-4D97-AF65-F5344CB8AC3E}">
        <p14:creationId xmlns:p14="http://schemas.microsoft.com/office/powerpoint/2010/main" val="1756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4973958" y="131895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sp>
        <p:nvSpPr>
          <p:cNvPr id="12" name="TextBox 11"/>
          <p:cNvSpPr txBox="1"/>
          <p:nvPr/>
        </p:nvSpPr>
        <p:spPr>
          <a:xfrm>
            <a:off x="1707385" y="1971981"/>
            <a:ext cx="3029997" cy="1015663"/>
          </a:xfrm>
          <a:prstGeom prst="rect">
            <a:avLst/>
          </a:prstGeom>
          <a:noFill/>
        </p:spPr>
        <p:txBody>
          <a:bodyPr wrap="none" rtlCol="0">
            <a:spAutoFit/>
          </a:bodyPr>
          <a:lstStyle/>
          <a:p>
            <a:r>
              <a:rPr lang="en-US" sz="2000" b="1" dirty="0">
                <a:solidFill>
                  <a:schemeClr val="accent3"/>
                </a:solidFill>
              </a:rPr>
              <a:t>Big Data expert</a:t>
            </a:r>
          </a:p>
          <a:p>
            <a:r>
              <a:rPr lang="en-US" sz="2000" dirty="0"/>
              <a:t>Operational data pipe lines</a:t>
            </a:r>
          </a:p>
          <a:p>
            <a:r>
              <a:rPr lang="en-US" sz="2000" dirty="0"/>
              <a:t>Data wrangling</a:t>
            </a:r>
          </a:p>
        </p:txBody>
      </p:sp>
      <p:sp>
        <p:nvSpPr>
          <p:cNvPr id="13" name="TextBox 12"/>
          <p:cNvSpPr txBox="1"/>
          <p:nvPr/>
        </p:nvSpPr>
        <p:spPr>
          <a:xfrm>
            <a:off x="1707385" y="3752365"/>
            <a:ext cx="3240311" cy="1015663"/>
          </a:xfrm>
          <a:prstGeom prst="rect">
            <a:avLst/>
          </a:prstGeom>
          <a:noFill/>
        </p:spPr>
        <p:txBody>
          <a:bodyPr wrap="none" rtlCol="0">
            <a:spAutoFit/>
          </a:bodyPr>
          <a:lstStyle/>
          <a:p>
            <a:r>
              <a:rPr lang="en-US" sz="2000" b="1" dirty="0">
                <a:solidFill>
                  <a:schemeClr val="accent3"/>
                </a:solidFill>
              </a:rPr>
              <a:t>Machine learning expert</a:t>
            </a:r>
          </a:p>
          <a:p>
            <a:r>
              <a:rPr lang="en-US" sz="2000" dirty="0"/>
              <a:t>Rapid analytics development</a:t>
            </a:r>
          </a:p>
          <a:p>
            <a:r>
              <a:rPr lang="en-US" sz="2000" dirty="0"/>
              <a:t>Use case preparation </a:t>
            </a:r>
          </a:p>
        </p:txBody>
      </p:sp>
      <p:sp>
        <p:nvSpPr>
          <p:cNvPr id="14" name="TextBox 13"/>
          <p:cNvSpPr txBox="1"/>
          <p:nvPr/>
        </p:nvSpPr>
        <p:spPr>
          <a:xfrm>
            <a:off x="7693064" y="1971981"/>
            <a:ext cx="2117887" cy="1015663"/>
          </a:xfrm>
          <a:prstGeom prst="rect">
            <a:avLst/>
          </a:prstGeom>
          <a:noFill/>
        </p:spPr>
        <p:txBody>
          <a:bodyPr wrap="none" rtlCol="0">
            <a:spAutoFit/>
          </a:bodyPr>
          <a:lstStyle/>
          <a:p>
            <a:r>
              <a:rPr lang="en-US" sz="2000" b="1" dirty="0">
                <a:solidFill>
                  <a:schemeClr val="accent3"/>
                </a:solidFill>
              </a:rPr>
              <a:t>Business expert</a:t>
            </a:r>
          </a:p>
          <a:p>
            <a:r>
              <a:rPr lang="en-US" sz="2000" dirty="0"/>
              <a:t>Citizen analyst</a:t>
            </a:r>
          </a:p>
          <a:p>
            <a:r>
              <a:rPr lang="en-US" sz="2000" dirty="0"/>
              <a:t>Insight generation</a:t>
            </a:r>
          </a:p>
        </p:txBody>
      </p:sp>
      <p:sp>
        <p:nvSpPr>
          <p:cNvPr id="15" name="TextBox 14"/>
          <p:cNvSpPr txBox="1"/>
          <p:nvPr/>
        </p:nvSpPr>
        <p:spPr>
          <a:xfrm>
            <a:off x="7693064" y="3752365"/>
            <a:ext cx="2494594" cy="1015663"/>
          </a:xfrm>
          <a:prstGeom prst="rect">
            <a:avLst/>
          </a:prstGeom>
          <a:noFill/>
        </p:spPr>
        <p:txBody>
          <a:bodyPr wrap="none" rtlCol="0">
            <a:spAutoFit/>
          </a:bodyPr>
          <a:lstStyle/>
          <a:p>
            <a:r>
              <a:rPr lang="en-US" sz="2000" b="1" dirty="0">
                <a:solidFill>
                  <a:schemeClr val="accent3"/>
                </a:solidFill>
              </a:rPr>
              <a:t>Programming expert</a:t>
            </a:r>
          </a:p>
          <a:p>
            <a:r>
              <a:rPr lang="en-US" sz="2000" dirty="0"/>
              <a:t>DevOps</a:t>
            </a:r>
          </a:p>
          <a:p>
            <a:r>
              <a:rPr lang="en-US" sz="2000" dirty="0"/>
              <a:t>Security and scale</a:t>
            </a:r>
          </a:p>
        </p:txBody>
      </p:sp>
      <p:pic>
        <p:nvPicPr>
          <p:cNvPr id="28"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386559" y="355170"/>
            <a:ext cx="3146839" cy="779585"/>
          </a:xfrm>
        </p:spPr>
        <p:txBody>
          <a:bodyPr>
            <a:normAutofit/>
          </a:bodyPr>
          <a:lstStyle/>
          <a:p>
            <a:r>
              <a:rPr lang="en-US" sz="4400" dirty="0"/>
              <a:t>Role view</a:t>
            </a:r>
          </a:p>
        </p:txBody>
      </p:sp>
    </p:spTree>
    <p:extLst>
      <p:ext uri="{BB962C8B-B14F-4D97-AF65-F5344CB8AC3E}">
        <p14:creationId xmlns:p14="http://schemas.microsoft.com/office/powerpoint/2010/main" val="243395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9650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282" y="152400"/>
            <a:ext cx="9596118" cy="4191000"/>
          </a:xfrm>
        </p:spPr>
        <p:txBody>
          <a:bodyPr>
            <a:noAutofit/>
          </a:bodyPr>
          <a:lstStyle/>
          <a:p>
            <a:pPr algn="ctr"/>
            <a:r>
              <a:rPr lang="en-US" sz="4000" dirty="0"/>
              <a:t>The </a:t>
            </a:r>
            <a:r>
              <a:rPr lang="en-US" sz="5400" b="1" dirty="0"/>
              <a:t>distance </a:t>
            </a:r>
            <a:br>
              <a:rPr lang="en-US" sz="5400" b="1" dirty="0"/>
            </a:br>
            <a:r>
              <a:rPr lang="en-US" sz="4000" dirty="0"/>
              <a:t>between your </a:t>
            </a:r>
            <a:br>
              <a:rPr lang="en-US" sz="4000" dirty="0"/>
            </a:br>
            <a:r>
              <a:rPr lang="en-US" sz="5400" b="1" dirty="0"/>
              <a:t>goals </a:t>
            </a:r>
            <a:r>
              <a:rPr lang="en-US" sz="4000" dirty="0"/>
              <a:t>and </a:t>
            </a:r>
            <a:r>
              <a:rPr lang="en-US" sz="5400" b="1" dirty="0"/>
              <a:t>reality</a:t>
            </a:r>
            <a:r>
              <a:rPr lang="en-US" sz="4000" dirty="0"/>
              <a:t> </a:t>
            </a:r>
            <a:br>
              <a:rPr lang="en-US" sz="4000" dirty="0"/>
            </a:br>
            <a:r>
              <a:rPr lang="en-US" sz="4000" dirty="0"/>
              <a:t>is called </a:t>
            </a:r>
            <a:br>
              <a:rPr lang="en-US" sz="4000" dirty="0"/>
            </a:br>
            <a:r>
              <a:rPr lang="en-US" sz="54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2" y="5203571"/>
            <a:ext cx="3072359" cy="1228943"/>
          </a:xfrm>
          <a:prstGeom prst="rect">
            <a:avLst/>
          </a:prstGeom>
        </p:spPr>
      </p:pic>
      <p:sp>
        <p:nvSpPr>
          <p:cNvPr id="4" name="TextBox 3"/>
          <p:cNvSpPr txBox="1"/>
          <p:nvPr/>
        </p:nvSpPr>
        <p:spPr>
          <a:xfrm rot="20400000">
            <a:off x="2949360" y="4334723"/>
            <a:ext cx="2834430" cy="1200329"/>
          </a:xfrm>
          <a:prstGeom prst="rect">
            <a:avLst/>
          </a:prstGeom>
          <a:noFill/>
        </p:spPr>
        <p:txBody>
          <a:bodyPr wrap="none"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4328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COGNITIVE APPLICATIONS WITH A PEEK UNDER THE HOOD </a:t>
            </a:r>
          </a:p>
        </p:txBody>
      </p:sp>
    </p:spTree>
    <p:extLst>
      <p:ext uri="{BB962C8B-B14F-4D97-AF65-F5344CB8AC3E}">
        <p14:creationId xmlns:p14="http://schemas.microsoft.com/office/powerpoint/2010/main" val="37499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70386" y="439242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28442" y="44244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5247" y="56827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40606" b="2052"/>
          <a:stretch/>
        </p:blipFill>
        <p:spPr>
          <a:xfrm>
            <a:off x="379417" y="4883464"/>
            <a:ext cx="11354495" cy="1610123"/>
          </a:xfrm>
          <a:prstGeom prst="rect">
            <a:avLst/>
          </a:prstGeom>
        </p:spPr>
      </p:pic>
      <p:sp>
        <p:nvSpPr>
          <p:cNvPr id="7" name="TextBox 6"/>
          <p:cNvSpPr txBox="1"/>
          <p:nvPr/>
        </p:nvSpPr>
        <p:spPr>
          <a:xfrm>
            <a:off x="7531602" y="12989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10855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6197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58729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5212" y="1254522"/>
            <a:ext cx="8911673" cy="2514599"/>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71535"/>
          <a:stretch/>
        </p:blipFill>
        <p:spPr>
          <a:xfrm>
            <a:off x="379417" y="4160659"/>
            <a:ext cx="11354495" cy="799277"/>
          </a:xfrm>
          <a:prstGeom prst="rect">
            <a:avLst/>
          </a:prstGeom>
        </p:spPr>
      </p:pic>
      <p:sp>
        <p:nvSpPr>
          <p:cNvPr id="3" name="Title 2"/>
          <p:cNvSpPr>
            <a:spLocks noGrp="1"/>
          </p:cNvSpPr>
          <p:nvPr>
            <p:ph type="title"/>
          </p:nvPr>
        </p:nvSpPr>
        <p:spPr>
          <a:xfrm>
            <a:off x="375212" y="0"/>
            <a:ext cx="11362905" cy="905719"/>
          </a:xfrm>
        </p:spPr>
        <p:txBody>
          <a:bodyPr>
            <a:normAutofit/>
          </a:bodyPr>
          <a:lstStyle/>
          <a:p>
            <a:r>
              <a:rPr lang="en-US" sz="4000" dirty="0"/>
              <a:t>The cognitive technology of IBM is called </a:t>
            </a:r>
            <a:r>
              <a:rPr lang="en-US" sz="4000" b="1" dirty="0"/>
              <a:t>Watson</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502326" y="1254158"/>
            <a:ext cx="2231586" cy="2514963"/>
          </a:xfrm>
          <a:prstGeom prst="rect">
            <a:avLst/>
          </a:prstGeom>
        </p:spPr>
      </p:pic>
    </p:spTree>
    <p:extLst>
      <p:ext uri="{BB962C8B-B14F-4D97-AF65-F5344CB8AC3E}">
        <p14:creationId xmlns:p14="http://schemas.microsoft.com/office/powerpoint/2010/main" val="30014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en-US" dirty="0"/>
              <a:t>Engagement Survey Sentiment Analysis</a:t>
            </a:r>
          </a:p>
        </p:txBody>
      </p:sp>
      <p:sp>
        <p:nvSpPr>
          <p:cNvPr id="4" name="Text Placeholder 3"/>
          <p:cNvSpPr>
            <a:spLocks noGrp="1"/>
          </p:cNvSpPr>
          <p:nvPr>
            <p:ph type="body" idx="1"/>
          </p:nvPr>
        </p:nvSpPr>
        <p:spPr/>
        <p:txBody>
          <a:bodyPr/>
          <a:lstStyle/>
          <a:p>
            <a:r>
              <a:rPr lang="en-US" dirty="0"/>
              <a:t>A simple cognitive example</a:t>
            </a:r>
          </a:p>
        </p:txBody>
      </p:sp>
    </p:spTree>
    <p:extLst>
      <p:ext uri="{BB962C8B-B14F-4D97-AF65-F5344CB8AC3E}">
        <p14:creationId xmlns:p14="http://schemas.microsoft.com/office/powerpoint/2010/main" val="306668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38200" y="1028700"/>
            <a:ext cx="10244138" cy="19208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Description</a:t>
            </a:r>
          </a:p>
          <a:p>
            <a:pPr algn="ctr">
              <a:defRPr/>
            </a:pPr>
            <a:r>
              <a:rPr lang="en-US" sz="2400" dirty="0">
                <a:solidFill>
                  <a:srgbClr val="000000"/>
                </a:solidFill>
                <a:latin typeface="Arial" charset="0"/>
                <a:ea typeface="Arial" charset="0"/>
                <a:cs typeface="Arial" charset="0"/>
              </a:rPr>
              <a:t>Engagement Survey Sentiment Analysis is a solution that provides a comprehensive analysis on the sentiment expressed by employees on an internal survey: collected data is anonymous.</a:t>
            </a:r>
          </a:p>
        </p:txBody>
      </p:sp>
      <p:sp>
        <p:nvSpPr>
          <p:cNvPr id="6" name="Rounded Rectangle 5"/>
          <p:cNvSpPr/>
          <p:nvPr/>
        </p:nvSpPr>
        <p:spPr bwMode="auto">
          <a:xfrm>
            <a:off x="838200" y="3130550"/>
            <a:ext cx="10244138" cy="16065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Expected Benefits</a:t>
            </a:r>
          </a:p>
          <a:p>
            <a:pPr algn="ctr">
              <a:defRPr/>
            </a:pPr>
            <a:r>
              <a:rPr lang="en-US" sz="2400" dirty="0">
                <a:solidFill>
                  <a:srgbClr val="000000"/>
                </a:solidFill>
                <a:latin typeface="Arial" charset="0"/>
                <a:ea typeface="Arial" charset="0"/>
                <a:cs typeface="Arial" charset="0"/>
              </a:rPr>
              <a:t>Gaining access into previously unavailable insights concerning internal climate. It helps us knowing how people think about different topics, avoiding manual workload and avoid bias.</a:t>
            </a:r>
          </a:p>
        </p:txBody>
      </p:sp>
      <p:sp>
        <p:nvSpPr>
          <p:cNvPr id="7" name="Rounded Rectangle 6"/>
          <p:cNvSpPr/>
          <p:nvPr/>
        </p:nvSpPr>
        <p:spPr bwMode="auto">
          <a:xfrm>
            <a:off x="838200" y="5097463"/>
            <a:ext cx="10244138" cy="11366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Targeted Audience</a:t>
            </a:r>
          </a:p>
          <a:p>
            <a:pPr algn="ctr">
              <a:defRPr/>
            </a:pPr>
            <a:r>
              <a:rPr lang="en-US" sz="2400" dirty="0">
                <a:solidFill>
                  <a:srgbClr val="000000"/>
                </a:solidFill>
                <a:latin typeface="Arial" charset="0"/>
                <a:ea typeface="Arial" charset="0"/>
                <a:cs typeface="Arial" charset="0"/>
              </a:rPr>
              <a:t>Senior Leaders</a:t>
            </a:r>
          </a:p>
        </p:txBody>
      </p:sp>
      <p:sp>
        <p:nvSpPr>
          <p:cNvPr id="2" name="Title 1"/>
          <p:cNvSpPr>
            <a:spLocks noGrp="1"/>
          </p:cNvSpPr>
          <p:nvPr>
            <p:ph type="title"/>
          </p:nvPr>
        </p:nvSpPr>
        <p:spPr>
          <a:xfrm>
            <a:off x="3585291" y="121920"/>
            <a:ext cx="4441109" cy="725805"/>
          </a:xfrm>
        </p:spPr>
        <p:txBody>
          <a:bodyPr/>
          <a:lstStyle/>
          <a:p>
            <a:r>
              <a:rPr lang="en-US" dirty="0"/>
              <a:t>Solution overview</a:t>
            </a:r>
          </a:p>
        </p:txBody>
      </p:sp>
    </p:spTree>
    <p:extLst>
      <p:ext uri="{BB962C8B-B14F-4D97-AF65-F5344CB8AC3E}">
        <p14:creationId xmlns:p14="http://schemas.microsoft.com/office/powerpoint/2010/main" val="5029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827854"/>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2364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542310" y="2407310"/>
                  <a:pt x="8080030" y="2676813"/>
                </a:cubicBezTo>
                <a:cubicBezTo>
                  <a:pt x="7617750" y="2946316"/>
                  <a:pt x="6601750" y="3148245"/>
                  <a:pt x="5931190" y="3121216"/>
                </a:cubicBezTo>
                <a:cubicBezTo>
                  <a:pt x="5260630" y="3094187"/>
                  <a:pt x="4899950" y="2725124"/>
                  <a:pt x="4056670" y="2514641"/>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grpSp>
        <p:nvGrpSpPr>
          <p:cNvPr id="7" name="Group 6"/>
          <p:cNvGrpSpPr/>
          <p:nvPr/>
        </p:nvGrpSpPr>
        <p:grpSpPr>
          <a:xfrm>
            <a:off x="420936" y="1214569"/>
            <a:ext cx="2158708" cy="2243254"/>
            <a:chOff x="375216" y="1328185"/>
            <a:chExt cx="2158708" cy="2243254"/>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5" name="TextBox 4"/>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survey forms</a:t>
              </a:r>
            </a:p>
          </p:txBody>
        </p:sp>
      </p:grpSp>
      <p:grpSp>
        <p:nvGrpSpPr>
          <p:cNvPr id="8" name="Group 7"/>
          <p:cNvGrpSpPr/>
          <p:nvPr/>
        </p:nvGrpSpPr>
        <p:grpSpPr>
          <a:xfrm>
            <a:off x="433641" y="4095017"/>
            <a:ext cx="2133299" cy="2172892"/>
            <a:chOff x="341601" y="4221585"/>
            <a:chExt cx="2133299" cy="2172892"/>
          </a:xfrm>
        </p:grpSpPr>
        <p:pic>
          <p:nvPicPr>
            <p:cNvPr id="4100" name="Picture 4" descr="Image result for cloud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4360751" y="1214569"/>
            <a:ext cx="2133299" cy="1748550"/>
            <a:chOff x="4199238" y="1184275"/>
            <a:chExt cx="2133299" cy="1748550"/>
          </a:xfrm>
        </p:grpSpPr>
        <p:pic>
          <p:nvPicPr>
            <p:cNvPr id="4102" name="Picture 6" descr="Image result for node r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grpSp>
        <p:nvGrpSpPr>
          <p:cNvPr id="13" name="Group 12"/>
          <p:cNvGrpSpPr/>
          <p:nvPr/>
        </p:nvGrpSpPr>
        <p:grpSpPr>
          <a:xfrm>
            <a:off x="7641342" y="1214569"/>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8">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360751" y="4095017"/>
            <a:ext cx="2133299" cy="2372526"/>
            <a:chOff x="4430823" y="4267694"/>
            <a:chExt cx="2133299" cy="2372526"/>
          </a:xfrm>
        </p:grpSpPr>
        <p:pic>
          <p:nvPicPr>
            <p:cNvPr id="4110" name="Picture 14" descr="Image result for dashdb"/>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spTree>
    <p:extLst>
      <p:ext uri="{BB962C8B-B14F-4D97-AF65-F5344CB8AC3E}">
        <p14:creationId xmlns:p14="http://schemas.microsoft.com/office/powerpoint/2010/main" val="154572559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144588"/>
            <a:ext cx="1138396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0" y="23177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a:defRPr/>
            </a:pPr>
            <a:r>
              <a:rPr lang="en-US" altLang="en-US" sz="3600" dirty="0">
                <a:latin typeface="Arial" panose="020B0604020202020204" pitchFamily="34" charset="0"/>
                <a:cs typeface="Arial" panose="020B0604020202020204" pitchFamily="34" charset="0"/>
              </a:rPr>
              <a:t>Solution Front-end</a:t>
            </a:r>
            <a:endParaRPr lang="en-US" altLang="en-US" sz="3600" b="1" dirty="0">
              <a:latin typeface="Arial" panose="020B0604020202020204" pitchFamily="34" charset="0"/>
              <a:cs typeface="Arial" panose="020B0604020202020204" pitchFamily="34" charset="0"/>
            </a:endParaRPr>
          </a:p>
        </p:txBody>
      </p:sp>
      <p:sp>
        <p:nvSpPr>
          <p:cNvPr id="2" name="Rectangle 1"/>
          <p:cNvSpPr/>
          <p:nvPr/>
        </p:nvSpPr>
        <p:spPr>
          <a:xfrm>
            <a:off x="5540375" y="5429250"/>
            <a:ext cx="1470025" cy="407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6181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en-US"/>
              <a:t>Facebook Engagement Insights</a:t>
            </a:r>
          </a:p>
        </p:txBody>
      </p:sp>
      <p:sp>
        <p:nvSpPr>
          <p:cNvPr id="5" name="Text Placeholder 4"/>
          <p:cNvSpPr>
            <a:spLocks noGrp="1"/>
          </p:cNvSpPr>
          <p:nvPr>
            <p:ph type="body" idx="1"/>
          </p:nvPr>
        </p:nvSpPr>
        <p:spPr/>
        <p:txBody>
          <a:bodyPr/>
          <a:lstStyle/>
          <a:p>
            <a:r>
              <a:rPr lang="en-US" dirty="0"/>
              <a:t>A slightly more complex example</a:t>
            </a:r>
          </a:p>
        </p:txBody>
      </p:sp>
    </p:spTree>
    <p:extLst>
      <p:ext uri="{BB962C8B-B14F-4D97-AF65-F5344CB8AC3E}">
        <p14:creationId xmlns:p14="http://schemas.microsoft.com/office/powerpoint/2010/main" val="30258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66763" y="1160463"/>
            <a:ext cx="10552112" cy="1976437"/>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Description</a:t>
            </a:r>
          </a:p>
          <a:p>
            <a:pPr algn="ctr" eaLnBrk="1" hangingPunct="1">
              <a:lnSpc>
                <a:spcPct val="90000"/>
              </a:lnSpc>
              <a:defRPr/>
            </a:pPr>
            <a:r>
              <a:rPr lang="en-US" sz="2000" dirty="0">
                <a:solidFill>
                  <a:srgbClr val="000000"/>
                </a:solidFill>
                <a:latin typeface="Arial" charset="0"/>
                <a:ea typeface="Arial" charset="0"/>
                <a:cs typeface="Arial" charset="0"/>
              </a:rPr>
              <a:t>Facebook Engagement Insights is a solution that provides a comprehensive analysis on the performance of Facebook Public Pages, including insights on user engagement, content optimization and emotions, while enabling customizable comparison among competitors and visualization of historical trends.</a:t>
            </a:r>
          </a:p>
        </p:txBody>
      </p:sp>
      <p:sp>
        <p:nvSpPr>
          <p:cNvPr id="6" name="Rounded Rectangle 5"/>
          <p:cNvSpPr/>
          <p:nvPr/>
        </p:nvSpPr>
        <p:spPr bwMode="auto">
          <a:xfrm>
            <a:off x="766763" y="3371850"/>
            <a:ext cx="10552112" cy="15811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Expected Benefits</a:t>
            </a:r>
          </a:p>
          <a:p>
            <a:pPr algn="ctr" eaLnBrk="1" hangingPunct="1">
              <a:lnSpc>
                <a:spcPct val="90000"/>
              </a:lnSpc>
              <a:defRPr/>
            </a:pPr>
            <a:r>
              <a:rPr lang="en-US" sz="2000" dirty="0">
                <a:solidFill>
                  <a:srgbClr val="000000"/>
                </a:solidFill>
                <a:latin typeface="Arial" charset="0"/>
                <a:ea typeface="Arial" charset="0"/>
                <a:cs typeface="Arial" charset="0"/>
              </a:rPr>
              <a:t>Higher performance of Facebook campaigns, resulting in enhanced ability to attract talent. Higher productivity due to reduced workloads related to analysis of Facebook campaigns. Enhanced Digital Analytics consulting services.</a:t>
            </a:r>
          </a:p>
        </p:txBody>
      </p:sp>
      <p:sp>
        <p:nvSpPr>
          <p:cNvPr id="7" name="Rounded Rectangle 6"/>
          <p:cNvSpPr/>
          <p:nvPr/>
        </p:nvSpPr>
        <p:spPr bwMode="auto">
          <a:xfrm>
            <a:off x="766763" y="5186363"/>
            <a:ext cx="10552112" cy="11176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Targeted Audience</a:t>
            </a:r>
          </a:p>
          <a:p>
            <a:pPr algn="ctr" eaLnBrk="1" hangingPunct="1">
              <a:lnSpc>
                <a:spcPct val="90000"/>
              </a:lnSpc>
              <a:defRPr/>
            </a:pPr>
            <a:r>
              <a:rPr lang="en-US" sz="2000" dirty="0">
                <a:solidFill>
                  <a:srgbClr val="000000"/>
                </a:solidFill>
                <a:latin typeface="Arial" charset="0"/>
                <a:ea typeface="Arial" charset="0"/>
                <a:cs typeface="Arial" charset="0"/>
              </a:rPr>
              <a:t>HR Executives &amp; Senior Leaders, Community Managers, Digital Analytics Consultants</a:t>
            </a:r>
          </a:p>
        </p:txBody>
      </p:sp>
      <p:sp>
        <p:nvSpPr>
          <p:cNvPr id="8" name="Title 1"/>
          <p:cNvSpPr txBox="1">
            <a:spLocks/>
          </p:cNvSpPr>
          <p:nvPr/>
        </p:nvSpPr>
        <p:spPr>
          <a:xfrm>
            <a:off x="3576857" y="199708"/>
            <a:ext cx="5373742"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4400"/>
              <a:t>Solution overview</a:t>
            </a:r>
            <a:endParaRPr lang="en-US" sz="4400" dirty="0"/>
          </a:p>
        </p:txBody>
      </p:sp>
    </p:spTree>
    <p:extLst>
      <p:ext uri="{BB962C8B-B14F-4D97-AF65-F5344CB8AC3E}">
        <p14:creationId xmlns:p14="http://schemas.microsoft.com/office/powerpoint/2010/main" val="264139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799008"/>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4662"/>
              <a:gd name="connsiteX1" fmla="*/ 109510 w 8705132"/>
              <a:gd name="connsiteY1" fmla="*/ 2590260 h 3124662"/>
              <a:gd name="connsiteX2" fmla="*/ 2044990 w 8705132"/>
              <a:gd name="connsiteY2" fmla="*/ 2200487 h 3124662"/>
              <a:gd name="connsiteX3" fmla="*/ 2822230 w 8705132"/>
              <a:gd name="connsiteY3" fmla="*/ 772313 h 3124662"/>
              <a:gd name="connsiteX4" fmla="*/ 5245390 w 8705132"/>
              <a:gd name="connsiteY4" fmla="*/ 47622 h 3124662"/>
              <a:gd name="connsiteX5" fmla="*/ 6982750 w 8705132"/>
              <a:gd name="connsiteY5" fmla="*/ 126265 h 3124662"/>
              <a:gd name="connsiteX6" fmla="*/ 8140990 w 8705132"/>
              <a:gd name="connsiteY6" fmla="*/ 588212 h 3124662"/>
              <a:gd name="connsiteX7" fmla="*/ 8704870 w 8705132"/>
              <a:gd name="connsiteY7" fmla="*/ 1504195 h 3124662"/>
              <a:gd name="connsiteX8" fmla="*/ 8080030 w 8705132"/>
              <a:gd name="connsiteY8" fmla="*/ 2676813 h 3124662"/>
              <a:gd name="connsiteX9" fmla="*/ 5931190 w 8705132"/>
              <a:gd name="connsiteY9" fmla="*/ 3121216 h 3124662"/>
              <a:gd name="connsiteX10" fmla="*/ 4864390 w 8705132"/>
              <a:gd name="connsiteY10" fmla="*/ 2825548 h 3124662"/>
              <a:gd name="connsiteX0" fmla="*/ 277150 w 8705132"/>
              <a:gd name="connsiteY0" fmla="*/ 204769 h 3100514"/>
              <a:gd name="connsiteX1" fmla="*/ 109510 w 8705132"/>
              <a:gd name="connsiteY1" fmla="*/ 2590260 h 3100514"/>
              <a:gd name="connsiteX2" fmla="*/ 2044990 w 8705132"/>
              <a:gd name="connsiteY2" fmla="*/ 2200487 h 3100514"/>
              <a:gd name="connsiteX3" fmla="*/ 2822230 w 8705132"/>
              <a:gd name="connsiteY3" fmla="*/ 772313 h 3100514"/>
              <a:gd name="connsiteX4" fmla="*/ 5245390 w 8705132"/>
              <a:gd name="connsiteY4" fmla="*/ 47622 h 3100514"/>
              <a:gd name="connsiteX5" fmla="*/ 6982750 w 8705132"/>
              <a:gd name="connsiteY5" fmla="*/ 126265 h 3100514"/>
              <a:gd name="connsiteX6" fmla="*/ 8140990 w 8705132"/>
              <a:gd name="connsiteY6" fmla="*/ 588212 h 3100514"/>
              <a:gd name="connsiteX7" fmla="*/ 8704870 w 8705132"/>
              <a:gd name="connsiteY7" fmla="*/ 1504195 h 3100514"/>
              <a:gd name="connsiteX8" fmla="*/ 8080030 w 8705132"/>
              <a:gd name="connsiteY8" fmla="*/ 2676813 h 3100514"/>
              <a:gd name="connsiteX9" fmla="*/ 6723670 w 8705132"/>
              <a:gd name="connsiteY9" fmla="*/ 3096343 h 3100514"/>
              <a:gd name="connsiteX10" fmla="*/ 4864390 w 8705132"/>
              <a:gd name="connsiteY10" fmla="*/ 2825548 h 3100514"/>
              <a:gd name="connsiteX0" fmla="*/ 277150 w 8705132"/>
              <a:gd name="connsiteY0" fmla="*/ 204769 h 3098099"/>
              <a:gd name="connsiteX1" fmla="*/ 109510 w 8705132"/>
              <a:gd name="connsiteY1" fmla="*/ 2590260 h 3098099"/>
              <a:gd name="connsiteX2" fmla="*/ 2044990 w 8705132"/>
              <a:gd name="connsiteY2" fmla="*/ 2200487 h 3098099"/>
              <a:gd name="connsiteX3" fmla="*/ 2822230 w 8705132"/>
              <a:gd name="connsiteY3" fmla="*/ 772313 h 3098099"/>
              <a:gd name="connsiteX4" fmla="*/ 5245390 w 8705132"/>
              <a:gd name="connsiteY4" fmla="*/ 47622 h 3098099"/>
              <a:gd name="connsiteX5" fmla="*/ 6982750 w 8705132"/>
              <a:gd name="connsiteY5" fmla="*/ 126265 h 3098099"/>
              <a:gd name="connsiteX6" fmla="*/ 8140990 w 8705132"/>
              <a:gd name="connsiteY6" fmla="*/ 588212 h 3098099"/>
              <a:gd name="connsiteX7" fmla="*/ 8704870 w 8705132"/>
              <a:gd name="connsiteY7" fmla="*/ 1504195 h 3098099"/>
              <a:gd name="connsiteX8" fmla="*/ 8080030 w 8705132"/>
              <a:gd name="connsiteY8" fmla="*/ 2676813 h 3098099"/>
              <a:gd name="connsiteX9" fmla="*/ 6723670 w 8705132"/>
              <a:gd name="connsiteY9" fmla="*/ 3096343 h 3098099"/>
              <a:gd name="connsiteX10" fmla="*/ 5382550 w 8705132"/>
              <a:gd name="connsiteY10" fmla="*/ 2784094 h 3098099"/>
              <a:gd name="connsiteX0" fmla="*/ 277150 w 8705132"/>
              <a:gd name="connsiteY0" fmla="*/ 204769 h 3100103"/>
              <a:gd name="connsiteX1" fmla="*/ 109510 w 8705132"/>
              <a:gd name="connsiteY1" fmla="*/ 2590260 h 3100103"/>
              <a:gd name="connsiteX2" fmla="*/ 2044990 w 8705132"/>
              <a:gd name="connsiteY2" fmla="*/ 2200487 h 3100103"/>
              <a:gd name="connsiteX3" fmla="*/ 2822230 w 8705132"/>
              <a:gd name="connsiteY3" fmla="*/ 772313 h 3100103"/>
              <a:gd name="connsiteX4" fmla="*/ 5245390 w 8705132"/>
              <a:gd name="connsiteY4" fmla="*/ 47622 h 3100103"/>
              <a:gd name="connsiteX5" fmla="*/ 6982750 w 8705132"/>
              <a:gd name="connsiteY5" fmla="*/ 126265 h 3100103"/>
              <a:gd name="connsiteX6" fmla="*/ 8140990 w 8705132"/>
              <a:gd name="connsiteY6" fmla="*/ 588212 h 3100103"/>
              <a:gd name="connsiteX7" fmla="*/ 8704870 w 8705132"/>
              <a:gd name="connsiteY7" fmla="*/ 1504195 h 3100103"/>
              <a:gd name="connsiteX8" fmla="*/ 8080030 w 8705132"/>
              <a:gd name="connsiteY8" fmla="*/ 2676813 h 3100103"/>
              <a:gd name="connsiteX9" fmla="*/ 6723670 w 8705132"/>
              <a:gd name="connsiteY9" fmla="*/ 3096343 h 3100103"/>
              <a:gd name="connsiteX10" fmla="*/ 5382550 w 8705132"/>
              <a:gd name="connsiteY10" fmla="*/ 2784094 h 310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0010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410230" y="2411455"/>
                  <a:pt x="8080030" y="2676813"/>
                </a:cubicBezTo>
                <a:cubicBezTo>
                  <a:pt x="7749830" y="2942171"/>
                  <a:pt x="7173250" y="3078463"/>
                  <a:pt x="6723670" y="3096343"/>
                </a:cubicBezTo>
                <a:cubicBezTo>
                  <a:pt x="6274090" y="3114223"/>
                  <a:pt x="6083590" y="3077486"/>
                  <a:pt x="5382550" y="2784094"/>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Facebook</a:t>
            </a:r>
          </a:p>
          <a:p>
            <a:pPr algn="ctr"/>
            <a:r>
              <a:rPr lang="en-US" dirty="0"/>
              <a:t>contains the source data</a:t>
            </a:r>
          </a:p>
        </p:txBody>
      </p:sp>
      <p:grpSp>
        <p:nvGrpSpPr>
          <p:cNvPr id="8" name="Group 7"/>
          <p:cNvGrpSpPr/>
          <p:nvPr/>
        </p:nvGrpSpPr>
        <p:grpSpPr>
          <a:xfrm>
            <a:off x="2662340" y="2286403"/>
            <a:ext cx="2133299" cy="2172892"/>
            <a:chOff x="341601" y="4221585"/>
            <a:chExt cx="2133299" cy="2172892"/>
          </a:xfrm>
        </p:grpSpPr>
        <p:pic>
          <p:nvPicPr>
            <p:cNvPr id="4100"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525829" y="4229843"/>
            <a:ext cx="2133299" cy="1748550"/>
            <a:chOff x="4199238" y="1184275"/>
            <a:chExt cx="2133299" cy="1748550"/>
          </a:xfrm>
        </p:grpSpPr>
        <p:pic>
          <p:nvPicPr>
            <p:cNvPr id="410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3" name="Group 12"/>
          <p:cNvGrpSpPr/>
          <p:nvPr/>
        </p:nvGrpSpPr>
        <p:grpSpPr>
          <a:xfrm>
            <a:off x="8328904" y="1414462"/>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5040023" y="4232415"/>
            <a:ext cx="2133299" cy="2372526"/>
            <a:chOff x="4430823" y="4267694"/>
            <a:chExt cx="2133299" cy="2372526"/>
          </a:xfrm>
        </p:grpSpPr>
        <p:pic>
          <p:nvPicPr>
            <p:cNvPr id="4110" name="Picture 14" descr="Image result for dashdb"/>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pic>
        <p:nvPicPr>
          <p:cNvPr id="25" name="Picture 2" descr="mage result for facebook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43" y="805348"/>
            <a:ext cx="1577626" cy="164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p:nvPr/>
        </p:nvGrpSpPr>
        <p:grpSpPr>
          <a:xfrm>
            <a:off x="5040024" y="1032121"/>
            <a:ext cx="2133299" cy="1748550"/>
            <a:chOff x="4199238" y="1184275"/>
            <a:chExt cx="2133299" cy="1748550"/>
          </a:xfrm>
        </p:grpSpPr>
        <p:pic>
          <p:nvPicPr>
            <p:cNvPr id="5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spTree>
    <p:extLst>
      <p:ext uri="{BB962C8B-B14F-4D97-AF65-F5344CB8AC3E}">
        <p14:creationId xmlns:p14="http://schemas.microsoft.com/office/powerpoint/2010/main" val="107991272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72223" y="820658"/>
            <a:ext cx="9555480" cy="5841206"/>
            <a:chOff x="1706563" y="1055688"/>
            <a:chExt cx="8686800" cy="5310187"/>
          </a:xfrm>
        </p:grpSpPr>
        <p:pic>
          <p:nvPicPr>
            <p:cNvPr id="64513"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1975" y="1674813"/>
              <a:ext cx="8545513" cy="36607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4515" name="Title 2"/>
            <p:cNvSpPr txBox="1">
              <a:spLocks/>
            </p:cNvSpPr>
            <p:nvPr/>
          </p:nvSpPr>
          <p:spPr bwMode="auto">
            <a:xfrm>
              <a:off x="1706563" y="1201738"/>
              <a:ext cx="8686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1pPr>
              <a:lvl2pPr marL="509588" indent="-163513">
                <a:buClr>
                  <a:srgbClr val="6D6E70"/>
                </a:buClr>
                <a:buSzPct val="90000"/>
                <a:buFont typeface="Arial" panose="020B0604020202020204" pitchFamily="34" charset="0"/>
                <a:buChar char="–"/>
                <a:defRPr sz="1600">
                  <a:solidFill>
                    <a:srgbClr val="6D6E70"/>
                  </a:solidFill>
                  <a:latin typeface="Arial" panose="020B0604020202020204" pitchFamily="34" charset="0"/>
                  <a:cs typeface="Arial" panose="020B0604020202020204" pitchFamily="34" charset="0"/>
                </a:defRPr>
              </a:lvl2pPr>
              <a:lvl3pPr marL="855663" indent="-173038">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ClrTx/>
                <a:buSzTx/>
                <a:buFontTx/>
                <a:buNone/>
              </a:pPr>
              <a:endParaRPr lang="en-US" altLang="en-US" sz="2800">
                <a:solidFill>
                  <a:srgbClr val="191919"/>
                </a:solidFill>
              </a:endParaRPr>
            </a:p>
          </p:txBody>
        </p:sp>
        <p:sp>
          <p:nvSpPr>
            <p:cNvPr id="7" name="Up Arrow Callout 6"/>
            <p:cNvSpPr/>
            <p:nvPr/>
          </p:nvSpPr>
          <p:spPr bwMode="auto">
            <a:xfrm>
              <a:off x="2832100" y="4832350"/>
              <a:ext cx="2497138" cy="1533525"/>
            </a:xfrm>
            <a:prstGeom prst="upArrowCallout">
              <a:avLst>
                <a:gd name="adj1" fmla="val 25000"/>
                <a:gd name="adj2" fmla="val 25000"/>
                <a:gd name="adj3" fmla="val 25000"/>
                <a:gd name="adj4" fmla="val 57430"/>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volume of posts</a:t>
              </a:r>
              <a:endParaRPr lang="en-US" dirty="0">
                <a:solidFill>
                  <a:srgbClr val="191919"/>
                </a:solidFill>
              </a:endParaRPr>
            </a:p>
          </p:txBody>
        </p:sp>
        <p:sp>
          <p:nvSpPr>
            <p:cNvPr id="8" name="Up Arrow Callout 7"/>
            <p:cNvSpPr/>
            <p:nvPr/>
          </p:nvSpPr>
          <p:spPr bwMode="auto">
            <a:xfrm>
              <a:off x="6049963" y="4832350"/>
              <a:ext cx="3841750" cy="1533525"/>
            </a:xfrm>
            <a:prstGeom prst="upArrowCallout">
              <a:avLst>
                <a:gd name="adj1" fmla="val 25000"/>
                <a:gd name="adj2" fmla="val 25000"/>
                <a:gd name="adj3" fmla="val 25000"/>
                <a:gd name="adj4" fmla="val 57716"/>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average number of likes, comments and shares per post</a:t>
              </a:r>
              <a:endParaRPr lang="en-US" dirty="0">
                <a:solidFill>
                  <a:srgbClr val="191919"/>
                </a:solidFill>
              </a:endParaRPr>
            </a:p>
          </p:txBody>
        </p:sp>
        <p:sp>
          <p:nvSpPr>
            <p:cNvPr id="10" name="Down Arrow Callout 9"/>
            <p:cNvSpPr/>
            <p:nvPr/>
          </p:nvSpPr>
          <p:spPr bwMode="auto">
            <a:xfrm>
              <a:off x="4186238" y="1055688"/>
              <a:ext cx="2608262" cy="1503362"/>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2" name="Rectangle 3"/>
          <p:cNvSpPr>
            <a:spLocks noChangeArrowheads="1"/>
          </p:cNvSpPr>
          <p:nvPr/>
        </p:nvSpPr>
        <p:spPr bwMode="auto">
          <a:xfrm>
            <a:off x="0" y="17081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Trends Overview</a:t>
            </a:r>
          </a:p>
        </p:txBody>
      </p:sp>
    </p:spTree>
    <p:extLst>
      <p:ext uri="{BB962C8B-B14F-4D97-AF65-F5344CB8AC3E}">
        <p14:creationId xmlns:p14="http://schemas.microsoft.com/office/powerpoint/2010/main" val="31782134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76956" y="881618"/>
            <a:ext cx="8823801" cy="5764372"/>
            <a:chOff x="2078038" y="1158875"/>
            <a:chExt cx="8021637" cy="5240338"/>
          </a:xfrm>
        </p:grpSpPr>
        <p:pic>
          <p:nvPicPr>
            <p:cNvPr id="6553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8038" y="1995488"/>
              <a:ext cx="8021637" cy="337185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2852738" y="4935538"/>
              <a:ext cx="2047875"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Activity breakdown by content type</a:t>
              </a:r>
            </a:p>
          </p:txBody>
        </p:sp>
        <p:sp>
          <p:nvSpPr>
            <p:cNvPr id="8" name="Up Arrow Callout 7"/>
            <p:cNvSpPr/>
            <p:nvPr/>
          </p:nvSpPr>
          <p:spPr bwMode="auto">
            <a:xfrm>
              <a:off x="7102475" y="4935538"/>
              <a:ext cx="2049463"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by content type</a:t>
              </a:r>
            </a:p>
          </p:txBody>
        </p:sp>
        <p:sp>
          <p:nvSpPr>
            <p:cNvPr id="3" name="Down Arrow Callout 2"/>
            <p:cNvSpPr/>
            <p:nvPr/>
          </p:nvSpPr>
          <p:spPr bwMode="auto">
            <a:xfrm>
              <a:off x="4135438" y="1158875"/>
              <a:ext cx="2608262" cy="1504950"/>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0" name="Rectangle 3"/>
          <p:cNvSpPr>
            <a:spLocks noChangeArrowheads="1"/>
          </p:cNvSpPr>
          <p:nvPr/>
        </p:nvSpPr>
        <p:spPr bwMode="auto">
          <a:xfrm>
            <a:off x="0" y="14033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Content Breakdown</a:t>
            </a:r>
          </a:p>
        </p:txBody>
      </p:sp>
    </p:spTree>
    <p:extLst>
      <p:ext uri="{BB962C8B-B14F-4D97-AF65-F5344CB8AC3E}">
        <p14:creationId xmlns:p14="http://schemas.microsoft.com/office/powerpoint/2010/main" val="146890761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2169" y="1216390"/>
            <a:ext cx="10524474" cy="5136420"/>
            <a:chOff x="1695450" y="1357313"/>
            <a:chExt cx="8697913" cy="4244975"/>
          </a:xfrm>
        </p:grpSpPr>
        <p:pic>
          <p:nvPicPr>
            <p:cNvPr id="665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6438" y="1790700"/>
              <a:ext cx="8416925" cy="357663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1695450" y="3998913"/>
              <a:ext cx="2398713" cy="16033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a:solidFill>
                    <a:srgbClr val="191919"/>
                  </a:solidFill>
                </a:rPr>
                <a:t>Customizable comparison of several Facebook pages</a:t>
              </a:r>
              <a:endParaRPr lang="en-US" dirty="0">
                <a:solidFill>
                  <a:srgbClr val="191919"/>
                </a:solidFill>
              </a:endParaRPr>
            </a:p>
          </p:txBody>
        </p:sp>
        <p:sp>
          <p:nvSpPr>
            <p:cNvPr id="3" name="Down Arrow Callout 2"/>
            <p:cNvSpPr/>
            <p:nvPr/>
          </p:nvSpPr>
          <p:spPr bwMode="auto">
            <a:xfrm>
              <a:off x="6194425" y="1357313"/>
              <a:ext cx="3003550" cy="1601787"/>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user engagement by content type</a:t>
              </a:r>
            </a:p>
          </p:txBody>
        </p:sp>
      </p:grpSp>
      <p:sp>
        <p:nvSpPr>
          <p:cNvPr id="10" name="Rectangle 3"/>
          <p:cNvSpPr>
            <a:spLocks noChangeArrowheads="1"/>
          </p:cNvSpPr>
          <p:nvPr/>
        </p:nvSpPr>
        <p:spPr bwMode="auto">
          <a:xfrm>
            <a:off x="0" y="15557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Content Insights</a:t>
            </a:r>
          </a:p>
        </p:txBody>
      </p:sp>
    </p:spTree>
    <p:extLst>
      <p:ext uri="{BB962C8B-B14F-4D97-AF65-F5344CB8AC3E}">
        <p14:creationId xmlns:p14="http://schemas.microsoft.com/office/powerpoint/2010/main" val="24185214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50" y="995423"/>
            <a:ext cx="7384029" cy="3671104"/>
          </a:xfrm>
        </p:spPr>
        <p:txBody>
          <a:bodyPr anchor="ctr">
            <a:normAutofit fontScale="90000"/>
          </a:bodyPr>
          <a:lstStyle/>
          <a:p>
            <a:pPr algn="ctr"/>
            <a:r>
              <a:rPr lang="en-US" sz="8900" b="1" dirty="0"/>
              <a:t>10 ways </a:t>
            </a:r>
            <a:br>
              <a:rPr lang="en-US" sz="6000" b="1" dirty="0"/>
            </a:br>
            <a:r>
              <a:rPr lang="en-US" sz="6000" dirty="0"/>
              <a:t>you may have already</a:t>
            </a:r>
            <a:br>
              <a:rPr lang="en-US" sz="6000" dirty="0"/>
            </a:br>
            <a:r>
              <a:rPr lang="en-US" sz="6000" dirty="0"/>
              <a:t>used</a:t>
            </a:r>
            <a:br>
              <a:rPr lang="en-US" sz="6000" b="1" dirty="0"/>
            </a:br>
            <a:r>
              <a:rPr lang="en-US" sz="7300" b="1" dirty="0"/>
              <a:t>IBM Watson</a:t>
            </a:r>
            <a:br>
              <a:rPr lang="en-US" sz="6000" b="1" dirty="0"/>
            </a:br>
            <a:endParaRPr lang="en-US" sz="6000" dirty="0"/>
          </a:p>
        </p:txBody>
      </p:sp>
      <p:sp>
        <p:nvSpPr>
          <p:cNvPr id="5" name="Subtitle 4"/>
          <p:cNvSpPr>
            <a:spLocks noGrp="1"/>
          </p:cNvSpPr>
          <p:nvPr>
            <p:ph type="subTitle" idx="1"/>
          </p:nvPr>
        </p:nvSpPr>
        <p:spPr>
          <a:xfrm>
            <a:off x="1736822" y="4504288"/>
            <a:ext cx="5346884" cy="1219200"/>
          </a:xfrm>
        </p:spPr>
        <p:txBody>
          <a:bodyPr/>
          <a:lstStyle/>
          <a:p>
            <a:pPr algn="ctr"/>
            <a:r>
              <a:rPr lang="en-US" b="1" dirty="0"/>
              <a:t>Technology must be like oxygen: ubiquitous, necessary and invisible.</a:t>
            </a:r>
          </a:p>
          <a:p>
            <a:pPr algn="ctr"/>
            <a:endParaRPr lang="en-US" dirty="0"/>
          </a:p>
        </p:txBody>
      </p:sp>
      <p:sp>
        <p:nvSpPr>
          <p:cNvPr id="6" name="Rectangle 5"/>
          <p:cNvSpPr/>
          <p:nvPr/>
        </p:nvSpPr>
        <p:spPr>
          <a:xfrm>
            <a:off x="146998" y="6275755"/>
            <a:ext cx="9317041" cy="369332"/>
          </a:xfrm>
          <a:prstGeom prst="rect">
            <a:avLst/>
          </a:prstGeom>
        </p:spPr>
        <p:txBody>
          <a:bodyPr wrap="square">
            <a:spAutoFit/>
          </a:bodyPr>
          <a:lstStyle/>
          <a:p>
            <a:r>
              <a:rPr lang="en-US" dirty="0"/>
              <a:t>Appeared on http://www.topbots.com/10-major-fortune-500-brands-using-ibm-watson/</a:t>
            </a:r>
          </a:p>
        </p:txBody>
      </p:sp>
    </p:spTree>
    <p:extLst>
      <p:ext uri="{BB962C8B-B14F-4D97-AF65-F5344CB8AC3E}">
        <p14:creationId xmlns:p14="http://schemas.microsoft.com/office/powerpoint/2010/main" val="42940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1978025"/>
            <a:ext cx="7916863" cy="320198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 name="Down Arrow Callout 2"/>
          <p:cNvSpPr/>
          <p:nvPr/>
        </p:nvSpPr>
        <p:spPr bwMode="auto">
          <a:xfrm>
            <a:off x="5585778" y="1089025"/>
            <a:ext cx="3443287" cy="1601788"/>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average values by post for 8 different forms of engagement</a:t>
            </a:r>
          </a:p>
        </p:txBody>
      </p:sp>
      <p:sp>
        <p:nvSpPr>
          <p:cNvPr id="11" name="Up Arrow Callout 10"/>
          <p:cNvSpPr/>
          <p:nvPr/>
        </p:nvSpPr>
        <p:spPr bwMode="auto">
          <a:xfrm>
            <a:off x="2277428" y="5013325"/>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Customizable comparison of content types </a:t>
            </a:r>
            <a:r>
              <a:rPr lang="en-US">
                <a:solidFill>
                  <a:srgbClr val="191919"/>
                </a:solidFill>
              </a:rPr>
              <a:t>and Facebook pages</a:t>
            </a:r>
            <a:endParaRPr lang="en-US" dirty="0">
              <a:solidFill>
                <a:srgbClr val="191919"/>
              </a:solidFill>
            </a:endParaRPr>
          </a:p>
        </p:txBody>
      </p:sp>
      <p:sp>
        <p:nvSpPr>
          <p:cNvPr id="13" name="Up Arrow Callout 12"/>
          <p:cNvSpPr/>
          <p:nvPr/>
        </p:nvSpPr>
        <p:spPr bwMode="auto">
          <a:xfrm>
            <a:off x="7427278" y="4895850"/>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Insights on the most relevant emotions </a:t>
            </a:r>
            <a:r>
              <a:rPr lang="en-US">
                <a:solidFill>
                  <a:srgbClr val="191919"/>
                </a:solidFill>
              </a:rPr>
              <a:t>covered in the posts</a:t>
            </a:r>
            <a:endParaRPr lang="en-US" dirty="0">
              <a:solidFill>
                <a:srgbClr val="191919"/>
              </a:solidFill>
            </a:endParaRPr>
          </a:p>
        </p:txBody>
      </p:sp>
      <p:sp>
        <p:nvSpPr>
          <p:cNvPr id="10" name="Rectangle 3"/>
          <p:cNvSpPr>
            <a:spLocks noChangeArrowheads="1"/>
          </p:cNvSpPr>
          <p:nvPr/>
        </p:nvSpPr>
        <p:spPr bwMode="auto">
          <a:xfrm>
            <a:off x="0" y="6413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User Engagement</a:t>
            </a:r>
          </a:p>
        </p:txBody>
      </p:sp>
    </p:spTree>
    <p:extLst>
      <p:ext uri="{BB962C8B-B14F-4D97-AF65-F5344CB8AC3E}">
        <p14:creationId xmlns:p14="http://schemas.microsoft.com/office/powerpoint/2010/main" val="26731236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065491" y="2590802"/>
            <a:ext cx="10907799" cy="2819400"/>
          </a:xfrm>
        </p:spPr>
        <p:txBody>
          <a:bodyPr/>
          <a:lstStyle/>
          <a:p>
            <a:pPr>
              <a:defRPr/>
            </a:pPr>
            <a:r>
              <a:rPr lang="en-US" b="1" dirty="0"/>
              <a:t>Cognitive Engagement and Attrition Reporting (CEAR)</a:t>
            </a:r>
          </a:p>
        </p:txBody>
      </p:sp>
      <p:sp>
        <p:nvSpPr>
          <p:cNvPr id="3" name="Text Placeholder 2"/>
          <p:cNvSpPr>
            <a:spLocks noGrp="1"/>
          </p:cNvSpPr>
          <p:nvPr>
            <p:ph type="body" idx="1"/>
          </p:nvPr>
        </p:nvSpPr>
        <p:spPr>
          <a:xfrm>
            <a:off x="1065490" y="5410202"/>
            <a:ext cx="9328189" cy="609601"/>
          </a:xfrm>
        </p:spPr>
        <p:txBody>
          <a:bodyPr>
            <a:normAutofit fontScale="85000" lnSpcReduction="20000"/>
          </a:bodyPr>
          <a:lstStyle/>
          <a:p>
            <a:pPr>
              <a:buFont typeface="Arial" charset="0"/>
              <a:buNone/>
              <a:defRPr/>
            </a:pPr>
            <a:endParaRPr lang="en-US" sz="2800" b="1" dirty="0"/>
          </a:p>
          <a:p>
            <a:pPr>
              <a:buFont typeface="Arial" charset="0"/>
              <a:buNone/>
              <a:defRPr/>
            </a:pPr>
            <a:r>
              <a:rPr lang="en-US" sz="2800" b="1" dirty="0"/>
              <a:t>A True Cognitive application</a:t>
            </a:r>
          </a:p>
        </p:txBody>
      </p:sp>
    </p:spTree>
    <p:extLst>
      <p:ext uri="{BB962C8B-B14F-4D97-AF65-F5344CB8AC3E}">
        <p14:creationId xmlns:p14="http://schemas.microsoft.com/office/powerpoint/2010/main" val="10893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236776" y="220252"/>
            <a:ext cx="11562131" cy="434478"/>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200" dirty="0">
                <a:solidFill>
                  <a:schemeClr val="tx1"/>
                </a:solidFill>
              </a:rPr>
              <a:t>On average, a STS newcomer is </a:t>
            </a:r>
            <a:r>
              <a:rPr lang="en-US" sz="3200" b="1" dirty="0">
                <a:solidFill>
                  <a:schemeClr val="tx1"/>
                </a:solidFill>
              </a:rPr>
              <a:t>80% less productive</a:t>
            </a:r>
            <a:r>
              <a:rPr lang="en-US" sz="3200" dirty="0">
                <a:solidFill>
                  <a:schemeClr val="tx1"/>
                </a:solidFill>
              </a:rPr>
              <a:t> than an experienced employee during the 6-month adaptation period </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733" y="1707493"/>
            <a:ext cx="8820554" cy="4632377"/>
          </a:xfrm>
          <a:prstGeom prst="rect">
            <a:avLst/>
          </a:prstGeom>
        </p:spPr>
      </p:pic>
    </p:spTree>
    <p:extLst>
      <p:ext uri="{BB962C8B-B14F-4D97-AF65-F5344CB8AC3E}">
        <p14:creationId xmlns:p14="http://schemas.microsoft.com/office/powerpoint/2010/main" val="15578247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00445" y="113252"/>
            <a:ext cx="1156213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On average, each attrition has a cost in productivity loss of </a:t>
            </a:r>
            <a:r>
              <a:rPr lang="en-US" sz="3600" b="1" dirty="0">
                <a:solidFill>
                  <a:schemeClr val="tx1"/>
                </a:solidFill>
              </a:rPr>
              <a:t>0,34 FTE </a:t>
            </a:r>
            <a:r>
              <a:rPr lang="en-US" sz="3600" dirty="0">
                <a:solidFill>
                  <a:schemeClr val="tx1"/>
                </a:solidFill>
              </a:rPr>
              <a:t>for the STS organization</a:t>
            </a:r>
          </a:p>
        </p:txBody>
      </p:sp>
      <p:sp>
        <p:nvSpPr>
          <p:cNvPr id="3" name="TextBox 2"/>
          <p:cNvSpPr txBox="1"/>
          <p:nvPr/>
        </p:nvSpPr>
        <p:spPr>
          <a:xfrm>
            <a:off x="516680" y="1398973"/>
            <a:ext cx="8999067" cy="461665"/>
          </a:xfrm>
          <a:prstGeom prst="rect">
            <a:avLst/>
          </a:prstGeom>
          <a:noFill/>
        </p:spPr>
        <p:txBody>
          <a:bodyPr wrap="none" rtlCol="0">
            <a:spAutoFit/>
          </a:bodyPr>
          <a:lstStyle/>
          <a:p>
            <a:r>
              <a:rPr lang="en-US" sz="2400" b="1" dirty="0"/>
              <a:t>Interview conducted by Hiring managers &amp; Team leader +follow-up</a:t>
            </a:r>
          </a:p>
        </p:txBody>
      </p:sp>
      <p:sp>
        <p:nvSpPr>
          <p:cNvPr id="8" name="TextBox 7"/>
          <p:cNvSpPr txBox="1"/>
          <p:nvPr/>
        </p:nvSpPr>
        <p:spPr>
          <a:xfrm>
            <a:off x="516680" y="2944517"/>
            <a:ext cx="7592720" cy="461665"/>
          </a:xfrm>
          <a:prstGeom prst="rect">
            <a:avLst/>
          </a:prstGeom>
          <a:noFill/>
        </p:spPr>
        <p:txBody>
          <a:bodyPr wrap="none" rtlCol="0">
            <a:spAutoFit/>
          </a:bodyPr>
          <a:lstStyle/>
          <a:p>
            <a:r>
              <a:rPr lang="en-US" sz="2400" b="1" dirty="0"/>
              <a:t>Newcomers' productivity loss during adaptation period</a:t>
            </a:r>
          </a:p>
        </p:txBody>
      </p:sp>
      <p:sp>
        <p:nvSpPr>
          <p:cNvPr id="9" name="TextBox 8"/>
          <p:cNvSpPr txBox="1"/>
          <p:nvPr/>
        </p:nvSpPr>
        <p:spPr>
          <a:xfrm>
            <a:off x="516680" y="4736282"/>
            <a:ext cx="5192447" cy="461665"/>
          </a:xfrm>
          <a:prstGeom prst="rect">
            <a:avLst/>
          </a:prstGeom>
          <a:noFill/>
        </p:spPr>
        <p:txBody>
          <a:bodyPr wrap="none" rtlCol="0">
            <a:spAutoFit/>
          </a:bodyPr>
          <a:lstStyle/>
          <a:p>
            <a:r>
              <a:rPr lang="en-US" sz="2400" b="1" dirty="0"/>
              <a:t>Education of newcomer by focal point</a:t>
            </a:r>
          </a:p>
        </p:txBody>
      </p:sp>
      <p:sp>
        <p:nvSpPr>
          <p:cNvPr id="10" name="TextBox 9"/>
          <p:cNvSpPr txBox="1"/>
          <p:nvPr/>
        </p:nvSpPr>
        <p:spPr>
          <a:xfrm>
            <a:off x="1032492" y="1987079"/>
            <a:ext cx="3703450" cy="830997"/>
          </a:xfrm>
          <a:prstGeom prst="rect">
            <a:avLst/>
          </a:prstGeom>
          <a:noFill/>
        </p:spPr>
        <p:txBody>
          <a:bodyPr wrap="none" rtlCol="0">
            <a:spAutoFit/>
          </a:bodyPr>
          <a:lstStyle/>
          <a:p>
            <a:r>
              <a:rPr lang="en-US" sz="1600" dirty="0"/>
              <a:t>(60-min interviews + 15 mins follow-up) * </a:t>
            </a:r>
          </a:p>
          <a:p>
            <a:r>
              <a:rPr lang="en-US" sz="1600" dirty="0"/>
              <a:t>3 candidates * </a:t>
            </a:r>
          </a:p>
          <a:p>
            <a:r>
              <a:rPr lang="en-US" sz="1600" dirty="0"/>
              <a:t>2 </a:t>
            </a:r>
            <a:r>
              <a:rPr lang="en-US" sz="1600" dirty="0" err="1"/>
              <a:t>atendees</a:t>
            </a:r>
            <a:endParaRPr lang="en-US" sz="1600" dirty="0"/>
          </a:p>
        </p:txBody>
      </p:sp>
      <p:sp>
        <p:nvSpPr>
          <p:cNvPr id="11" name="TextBox 10"/>
          <p:cNvSpPr txBox="1"/>
          <p:nvPr/>
        </p:nvSpPr>
        <p:spPr>
          <a:xfrm>
            <a:off x="1032492" y="3532623"/>
            <a:ext cx="5118369" cy="1077218"/>
          </a:xfrm>
          <a:prstGeom prst="rect">
            <a:avLst/>
          </a:prstGeom>
          <a:noFill/>
        </p:spPr>
        <p:txBody>
          <a:bodyPr wrap="square" rtlCol="0">
            <a:spAutoFit/>
          </a:bodyPr>
          <a:lstStyle/>
          <a:p>
            <a:r>
              <a:rPr lang="en-US" sz="1600" dirty="0"/>
              <a:t>(20 working days/month) *</a:t>
            </a:r>
          </a:p>
          <a:p>
            <a:r>
              <a:rPr lang="en-US" sz="1600" dirty="0"/>
              <a:t> (8 working hours /day)  * </a:t>
            </a:r>
          </a:p>
          <a:p>
            <a:r>
              <a:rPr lang="en-US" sz="1600" dirty="0"/>
              <a:t>(80% productivity loss during adaptation period) * </a:t>
            </a:r>
          </a:p>
          <a:p>
            <a:r>
              <a:rPr lang="en-US" sz="1600" dirty="0"/>
              <a:t>(3 month average adaptation period)</a:t>
            </a:r>
          </a:p>
        </p:txBody>
      </p:sp>
      <p:sp>
        <p:nvSpPr>
          <p:cNvPr id="12" name="TextBox 11"/>
          <p:cNvSpPr txBox="1"/>
          <p:nvPr/>
        </p:nvSpPr>
        <p:spPr>
          <a:xfrm>
            <a:off x="1032492" y="5324388"/>
            <a:ext cx="5118369" cy="830997"/>
          </a:xfrm>
          <a:prstGeom prst="rect">
            <a:avLst/>
          </a:prstGeom>
          <a:noFill/>
        </p:spPr>
        <p:txBody>
          <a:bodyPr wrap="square" rtlCol="0">
            <a:spAutoFit/>
          </a:bodyPr>
          <a:lstStyle/>
          <a:p>
            <a:r>
              <a:rPr lang="en-US" sz="1600" dirty="0"/>
              <a:t>(20 working days/month) *</a:t>
            </a:r>
          </a:p>
          <a:p>
            <a:r>
              <a:rPr lang="en-US" sz="1600" dirty="0"/>
              <a:t> (3 working hours /day)  * </a:t>
            </a:r>
          </a:p>
          <a:p>
            <a:r>
              <a:rPr lang="en-US" sz="1600" dirty="0"/>
              <a:t>(3 month average adaptation period)</a:t>
            </a:r>
          </a:p>
        </p:txBody>
      </p:sp>
      <p:cxnSp>
        <p:nvCxnSpPr>
          <p:cNvPr id="14" name="Straight Connector 13"/>
          <p:cNvCxnSpPr/>
          <p:nvPr/>
        </p:nvCxnSpPr>
        <p:spPr>
          <a:xfrm>
            <a:off x="8393723" y="1931679"/>
            <a:ext cx="0" cy="430499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393723" y="2110154"/>
            <a:ext cx="33629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93723" y="3763565"/>
            <a:ext cx="161778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93723" y="5324388"/>
            <a:ext cx="94974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719080" y="2135459"/>
            <a:ext cx="1643399" cy="584775"/>
          </a:xfrm>
          <a:prstGeom prst="rect">
            <a:avLst/>
          </a:prstGeom>
          <a:noFill/>
        </p:spPr>
        <p:txBody>
          <a:bodyPr wrap="none" rtlCol="0">
            <a:spAutoFit/>
          </a:bodyPr>
          <a:lstStyle/>
          <a:p>
            <a:r>
              <a:rPr lang="en-US" sz="3200" dirty="0"/>
              <a:t>0.01 FTE</a:t>
            </a:r>
          </a:p>
        </p:txBody>
      </p:sp>
      <p:sp>
        <p:nvSpPr>
          <p:cNvPr id="19" name="TextBox 18"/>
          <p:cNvSpPr txBox="1"/>
          <p:nvPr/>
        </p:nvSpPr>
        <p:spPr>
          <a:xfrm>
            <a:off x="10011508" y="3743929"/>
            <a:ext cx="1631344" cy="584775"/>
          </a:xfrm>
          <a:prstGeom prst="rect">
            <a:avLst/>
          </a:prstGeom>
          <a:noFill/>
        </p:spPr>
        <p:txBody>
          <a:bodyPr wrap="none" rtlCol="0">
            <a:spAutoFit/>
          </a:bodyPr>
          <a:lstStyle/>
          <a:p>
            <a:r>
              <a:rPr lang="en-US" sz="3200" dirty="0"/>
              <a:t>0.23 FTE</a:t>
            </a:r>
          </a:p>
        </p:txBody>
      </p:sp>
      <p:sp>
        <p:nvSpPr>
          <p:cNvPr id="20" name="TextBox 19"/>
          <p:cNvSpPr txBox="1"/>
          <p:nvPr/>
        </p:nvSpPr>
        <p:spPr>
          <a:xfrm>
            <a:off x="9434921" y="5324388"/>
            <a:ext cx="1616148" cy="584775"/>
          </a:xfrm>
          <a:prstGeom prst="rect">
            <a:avLst/>
          </a:prstGeom>
          <a:noFill/>
        </p:spPr>
        <p:txBody>
          <a:bodyPr wrap="none" rtlCol="0">
            <a:spAutoFit/>
          </a:bodyPr>
          <a:lstStyle/>
          <a:p>
            <a:r>
              <a:rPr lang="en-US" sz="3200" dirty="0"/>
              <a:t>0.11 FTE</a:t>
            </a:r>
          </a:p>
        </p:txBody>
      </p:sp>
    </p:spTree>
    <p:extLst>
      <p:ext uri="{BB962C8B-B14F-4D97-AF65-F5344CB8AC3E}">
        <p14:creationId xmlns:p14="http://schemas.microsoft.com/office/powerpoint/2010/main" val="2407221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p:cNvSpPr/>
          <p:nvPr/>
        </p:nvSpPr>
        <p:spPr>
          <a:xfrm>
            <a:off x="551637" y="2224425"/>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p:cNvSpPr/>
          <p:nvPr/>
        </p:nvSpPr>
        <p:spPr>
          <a:xfrm>
            <a:off x="551637" y="3337527"/>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551637" y="4415904"/>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551637" y="5505856"/>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551637" y="1111323"/>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66" y="1197670"/>
            <a:ext cx="926258" cy="7748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77" y="2320786"/>
            <a:ext cx="930621" cy="771862"/>
          </a:xfrm>
          <a:prstGeom prst="rect">
            <a:avLst/>
          </a:prstGeom>
        </p:spPr>
      </p:pic>
      <p:sp>
        <p:nvSpPr>
          <p:cNvPr id="12" name="Rounded Rectangle 11"/>
          <p:cNvSpPr/>
          <p:nvPr/>
        </p:nvSpPr>
        <p:spPr bwMode="auto">
          <a:xfrm>
            <a:off x="564317" y="2196406"/>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4" name="Rounded Rectangle 13"/>
          <p:cNvSpPr/>
          <p:nvPr/>
        </p:nvSpPr>
        <p:spPr bwMode="auto">
          <a:xfrm>
            <a:off x="547876" y="3290077"/>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15" name="Picture 2" descr="mage result for conversation symb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05" y="3421193"/>
            <a:ext cx="913894" cy="73056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bwMode="auto">
          <a:xfrm>
            <a:off x="547876" y="4383748"/>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9" name="Rounded Rectangle 18"/>
          <p:cNvSpPr/>
          <p:nvPr/>
        </p:nvSpPr>
        <p:spPr bwMode="auto">
          <a:xfrm>
            <a:off x="530624" y="5477419"/>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20" name="Picture 6" descr="mage result for chart descendi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519" y="5610515"/>
            <a:ext cx="982197" cy="755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8999" y="1235989"/>
            <a:ext cx="9254049" cy="707886"/>
          </a:xfrm>
          <a:prstGeom prst="rect">
            <a:avLst/>
          </a:prstGeom>
          <a:noFill/>
          <a:effectLst/>
        </p:spPr>
        <p:txBody>
          <a:bodyPr wrap="square" rtlCol="0">
            <a:spAutoFit/>
          </a:bodyPr>
          <a:lstStyle/>
          <a:p>
            <a:r>
              <a:rPr lang="en-US" sz="2000" b="1" dirty="0"/>
              <a:t>IDENTIFY </a:t>
            </a:r>
            <a:r>
              <a:rPr lang="en-US" sz="2000" dirty="0"/>
              <a:t>– Managers identify employees </a:t>
            </a:r>
          </a:p>
          <a:p>
            <a:r>
              <a:rPr lang="en-US" sz="2000" dirty="0"/>
              <a:t>with high/critical attrition risk in CEAR dashboard</a:t>
            </a:r>
          </a:p>
        </p:txBody>
      </p:sp>
      <p:sp>
        <p:nvSpPr>
          <p:cNvPr id="23" name="TextBox 22"/>
          <p:cNvSpPr txBox="1"/>
          <p:nvPr/>
        </p:nvSpPr>
        <p:spPr>
          <a:xfrm>
            <a:off x="1868999" y="2329343"/>
            <a:ext cx="9520489" cy="707886"/>
          </a:xfrm>
          <a:prstGeom prst="rect">
            <a:avLst/>
          </a:prstGeom>
          <a:noFill/>
          <a:effectLst/>
        </p:spPr>
        <p:txBody>
          <a:bodyPr wrap="square" rtlCol="0">
            <a:spAutoFit/>
          </a:bodyPr>
          <a:lstStyle/>
          <a:p>
            <a:r>
              <a:rPr lang="en-US" sz="2000" b="1" dirty="0"/>
              <a:t>ANALYZE </a:t>
            </a:r>
            <a:r>
              <a:rPr lang="en-US" sz="2000" dirty="0"/>
              <a:t>– Managers are provided with likely reasons for leaving based on the employee profile, as well as historical results on employee feedback including sentiment analysis.</a:t>
            </a:r>
          </a:p>
        </p:txBody>
      </p:sp>
      <p:sp>
        <p:nvSpPr>
          <p:cNvPr id="24" name="TextBox 23"/>
          <p:cNvSpPr txBox="1"/>
          <p:nvPr/>
        </p:nvSpPr>
        <p:spPr>
          <a:xfrm>
            <a:off x="1868999" y="3421193"/>
            <a:ext cx="9254049" cy="707886"/>
          </a:xfrm>
          <a:prstGeom prst="rect">
            <a:avLst/>
          </a:prstGeom>
          <a:noFill/>
        </p:spPr>
        <p:txBody>
          <a:bodyPr wrap="square" rtlCol="0">
            <a:spAutoFit/>
          </a:bodyPr>
          <a:lstStyle/>
          <a:p>
            <a:r>
              <a:rPr lang="en-US" sz="2000" b="1" dirty="0"/>
              <a:t>ENGAGE </a:t>
            </a:r>
            <a:r>
              <a:rPr lang="en-US" sz="2000" dirty="0"/>
              <a:t>– Managers engage with employees at risk in order to get a better understanding of motivation factors and current satisfaction level.</a:t>
            </a:r>
          </a:p>
        </p:txBody>
      </p:sp>
      <p:sp>
        <p:nvSpPr>
          <p:cNvPr id="25" name="TextBox 24"/>
          <p:cNvSpPr txBox="1"/>
          <p:nvPr/>
        </p:nvSpPr>
        <p:spPr>
          <a:xfrm>
            <a:off x="1868997" y="4538073"/>
            <a:ext cx="9254049" cy="707886"/>
          </a:xfrm>
          <a:prstGeom prst="rect">
            <a:avLst/>
          </a:prstGeom>
          <a:noFill/>
        </p:spPr>
        <p:txBody>
          <a:bodyPr wrap="square" rtlCol="0">
            <a:spAutoFit/>
          </a:bodyPr>
          <a:lstStyle/>
          <a:p>
            <a:r>
              <a:rPr lang="en-US" sz="2000" b="1" dirty="0"/>
              <a:t>MITIGATE </a:t>
            </a:r>
            <a:r>
              <a:rPr lang="en-US" sz="2000" dirty="0"/>
              <a:t>– Based on all information collected, Managers take action to mitigate the attrition risk of the employees</a:t>
            </a:r>
          </a:p>
        </p:txBody>
      </p:sp>
      <p:sp>
        <p:nvSpPr>
          <p:cNvPr id="26" name="TextBox 25"/>
          <p:cNvSpPr txBox="1"/>
          <p:nvPr/>
        </p:nvSpPr>
        <p:spPr>
          <a:xfrm>
            <a:off x="1868997" y="5607920"/>
            <a:ext cx="9400748" cy="707886"/>
          </a:xfrm>
          <a:prstGeom prst="rect">
            <a:avLst/>
          </a:prstGeom>
          <a:noFill/>
        </p:spPr>
        <p:txBody>
          <a:bodyPr wrap="square" rtlCol="0">
            <a:spAutoFit/>
          </a:bodyPr>
          <a:lstStyle/>
          <a:p>
            <a:r>
              <a:rPr lang="en-US" sz="2000" b="1" dirty="0"/>
              <a:t>VALIDATE </a:t>
            </a:r>
            <a:r>
              <a:rPr lang="en-US" sz="2000" dirty="0"/>
              <a:t>– Project team tracks tool adoption, measuring and validating its impact on attrition results on a quarterly basis</a:t>
            </a:r>
          </a:p>
        </p:txBody>
      </p:sp>
      <p:sp>
        <p:nvSpPr>
          <p:cNvPr id="27" name="Rounded Rectangle 26"/>
          <p:cNvSpPr/>
          <p:nvPr/>
        </p:nvSpPr>
        <p:spPr bwMode="auto">
          <a:xfrm>
            <a:off x="530624" y="1102735"/>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29" name="Title 2"/>
          <p:cNvSpPr txBox="1">
            <a:spLocks/>
          </p:cNvSpPr>
          <p:nvPr/>
        </p:nvSpPr>
        <p:spPr>
          <a:xfrm>
            <a:off x="-526344" y="280649"/>
            <a:ext cx="12718344"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4000" dirty="0">
                <a:solidFill>
                  <a:schemeClr val="tx1"/>
                </a:solidFill>
              </a:rPr>
              <a:t>CEAR 5-step Approach</a:t>
            </a:r>
          </a:p>
        </p:txBody>
      </p:sp>
      <p:pic>
        <p:nvPicPr>
          <p:cNvPr id="5122" name="Picture 2" descr="Image result for movie symbol"/>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09189" y="4525224"/>
            <a:ext cx="1014757" cy="69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2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7548" y="244720"/>
            <a:ext cx="11458446" cy="6463308"/>
          </a:xfrm>
          <a:prstGeom prst="rect">
            <a:avLst/>
          </a:prstGeom>
        </p:spPr>
        <p:txBody>
          <a:bodyPr wrap="square">
            <a:spAutoFit/>
          </a:bodyPr>
          <a:lstStyle/>
          <a:p>
            <a:pPr algn="just"/>
            <a:r>
              <a:rPr lang="en-US" dirty="0"/>
              <a:t>CEAR is a cognitive solution that leverages the analysis of structured and unstructured data to provide People Managers with early insights into potential attrition scenarios, by estimating the employee attrition risk and pointing at potential reasons for leaving based on the employee profile.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The solution allows People Managers to take early action and prevent top talents from leaving the company, moving from a reactive to a proactive approach when managing attrition.</a:t>
            </a:r>
          </a:p>
        </p:txBody>
      </p:sp>
      <p:sp>
        <p:nvSpPr>
          <p:cNvPr id="13" name="Rounded Rectangle 12"/>
          <p:cNvSpPr/>
          <p:nvPr/>
        </p:nvSpPr>
        <p:spPr bwMode="auto">
          <a:xfrm>
            <a:off x="1388963" y="1799422"/>
            <a:ext cx="3963240" cy="3898047"/>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5" name="Rounded Rectangle 4"/>
          <p:cNvSpPr/>
          <p:nvPr/>
        </p:nvSpPr>
        <p:spPr bwMode="auto">
          <a:xfrm>
            <a:off x="2100535" y="2666158"/>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Newcomers’ adaptation period</a:t>
            </a:r>
          </a:p>
        </p:txBody>
      </p:sp>
      <p:sp>
        <p:nvSpPr>
          <p:cNvPr id="6" name="Rounded Rectangle 5"/>
          <p:cNvSpPr/>
          <p:nvPr/>
        </p:nvSpPr>
        <p:spPr bwMode="auto">
          <a:xfrm>
            <a:off x="2100535" y="2158049"/>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Interviewing costs</a:t>
            </a:r>
          </a:p>
        </p:txBody>
      </p:sp>
      <p:sp>
        <p:nvSpPr>
          <p:cNvPr id="7" name="Rounded Rectangle 6"/>
          <p:cNvSpPr/>
          <p:nvPr/>
        </p:nvSpPr>
        <p:spPr bwMode="auto">
          <a:xfrm>
            <a:off x="2100535" y="3174267"/>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Training costs</a:t>
            </a:r>
          </a:p>
        </p:txBody>
      </p:sp>
      <p:sp>
        <p:nvSpPr>
          <p:cNvPr id="11" name="TextBox 10"/>
          <p:cNvSpPr txBox="1"/>
          <p:nvPr/>
        </p:nvSpPr>
        <p:spPr>
          <a:xfrm rot="16200000">
            <a:off x="1176256" y="2715859"/>
            <a:ext cx="1123000" cy="369332"/>
          </a:xfrm>
          <a:prstGeom prst="rect">
            <a:avLst/>
          </a:prstGeom>
          <a:noFill/>
        </p:spPr>
        <p:txBody>
          <a:bodyPr wrap="none" rtlCol="0">
            <a:spAutoFit/>
          </a:bodyPr>
          <a:lstStyle/>
          <a:p>
            <a:r>
              <a:rPr lang="en-US" dirty="0"/>
              <a:t>Hard Cost</a:t>
            </a:r>
          </a:p>
        </p:txBody>
      </p:sp>
      <p:sp>
        <p:nvSpPr>
          <p:cNvPr id="8" name="Rounded Rectangle 7"/>
          <p:cNvSpPr/>
          <p:nvPr/>
        </p:nvSpPr>
        <p:spPr bwMode="auto">
          <a:xfrm>
            <a:off x="2100177" y="4358406"/>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Talent &amp; knowledge loss</a:t>
            </a:r>
          </a:p>
        </p:txBody>
      </p:sp>
      <p:sp>
        <p:nvSpPr>
          <p:cNvPr id="9" name="Rounded Rectangle 8"/>
          <p:cNvSpPr/>
          <p:nvPr/>
        </p:nvSpPr>
        <p:spPr bwMode="auto">
          <a:xfrm>
            <a:off x="2100177" y="3839868"/>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Lower engagement</a:t>
            </a:r>
          </a:p>
        </p:txBody>
      </p:sp>
      <p:sp>
        <p:nvSpPr>
          <p:cNvPr id="10" name="Rounded Rectangle 9"/>
          <p:cNvSpPr/>
          <p:nvPr/>
        </p:nvSpPr>
        <p:spPr bwMode="auto">
          <a:xfrm>
            <a:off x="2100177" y="4875407"/>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Brand impact</a:t>
            </a:r>
          </a:p>
        </p:txBody>
      </p:sp>
      <p:sp>
        <p:nvSpPr>
          <p:cNvPr id="12" name="TextBox 11"/>
          <p:cNvSpPr txBox="1"/>
          <p:nvPr/>
        </p:nvSpPr>
        <p:spPr>
          <a:xfrm rot="16200000">
            <a:off x="1208317" y="4397586"/>
            <a:ext cx="1058880" cy="369332"/>
          </a:xfrm>
          <a:prstGeom prst="rect">
            <a:avLst/>
          </a:prstGeom>
          <a:noFill/>
        </p:spPr>
        <p:txBody>
          <a:bodyPr wrap="none" rtlCol="0">
            <a:spAutoFit/>
          </a:bodyPr>
          <a:lstStyle/>
          <a:p>
            <a:r>
              <a:rPr lang="en-US" dirty="0"/>
              <a:t>Soft Cost</a:t>
            </a:r>
          </a:p>
        </p:txBody>
      </p:sp>
      <p:sp>
        <p:nvSpPr>
          <p:cNvPr id="36" name="TextBox 35"/>
          <p:cNvSpPr txBox="1"/>
          <p:nvPr/>
        </p:nvSpPr>
        <p:spPr>
          <a:xfrm>
            <a:off x="1925171" y="1382792"/>
            <a:ext cx="2922082" cy="369332"/>
          </a:xfrm>
          <a:prstGeom prst="rect">
            <a:avLst/>
          </a:prstGeom>
          <a:noFill/>
        </p:spPr>
        <p:txBody>
          <a:bodyPr wrap="none" rtlCol="0">
            <a:spAutoFit/>
          </a:bodyPr>
          <a:lstStyle/>
          <a:p>
            <a:r>
              <a:rPr lang="en-US" b="1" dirty="0"/>
              <a:t>Business Problem: Attrition</a:t>
            </a:r>
          </a:p>
        </p:txBody>
      </p:sp>
      <p:sp>
        <p:nvSpPr>
          <p:cNvPr id="44" name="TextBox 43"/>
          <p:cNvSpPr txBox="1"/>
          <p:nvPr/>
        </p:nvSpPr>
        <p:spPr>
          <a:xfrm>
            <a:off x="6997232" y="1362166"/>
            <a:ext cx="1859805" cy="369332"/>
          </a:xfrm>
          <a:prstGeom prst="rect">
            <a:avLst/>
          </a:prstGeom>
          <a:noFill/>
        </p:spPr>
        <p:txBody>
          <a:bodyPr wrap="none" rtlCol="0">
            <a:spAutoFit/>
          </a:bodyPr>
          <a:lstStyle/>
          <a:p>
            <a:r>
              <a:rPr lang="en-US" b="1" dirty="0"/>
              <a:t>Data for solution</a:t>
            </a:r>
          </a:p>
        </p:txBody>
      </p:sp>
      <p:grpSp>
        <p:nvGrpSpPr>
          <p:cNvPr id="51" name="Group 50"/>
          <p:cNvGrpSpPr/>
          <p:nvPr/>
        </p:nvGrpSpPr>
        <p:grpSpPr>
          <a:xfrm>
            <a:off x="5477798" y="1813599"/>
            <a:ext cx="4782911" cy="3883870"/>
            <a:chOff x="3725406" y="1251575"/>
            <a:chExt cx="4782911" cy="3883870"/>
          </a:xfrm>
        </p:grpSpPr>
        <p:sp>
          <p:nvSpPr>
            <p:cNvPr id="45" name="Rounded Rectangle 44"/>
            <p:cNvSpPr/>
            <p:nvPr/>
          </p:nvSpPr>
          <p:spPr bwMode="auto">
            <a:xfrm>
              <a:off x="3725406" y="1251575"/>
              <a:ext cx="4782911" cy="388387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1600" dirty="0">
                <a:solidFill>
                  <a:srgbClr val="191919"/>
                </a:solidFill>
                <a:latin typeface="HelvNeue Light for IBM" pitchFamily="34" charset="0"/>
              </a:endParaRPr>
            </a:p>
          </p:txBody>
        </p:sp>
        <p:grpSp>
          <p:nvGrpSpPr>
            <p:cNvPr id="35" name="Group 34"/>
            <p:cNvGrpSpPr/>
            <p:nvPr/>
          </p:nvGrpSpPr>
          <p:grpSpPr>
            <a:xfrm>
              <a:off x="3976712" y="3289592"/>
              <a:ext cx="4273925" cy="1566103"/>
              <a:chOff x="2878832" y="4965100"/>
              <a:chExt cx="4602605" cy="1865815"/>
            </a:xfrm>
          </p:grpSpPr>
          <p:sp>
            <p:nvSpPr>
              <p:cNvPr id="23" name="Rounded Rectangle 22"/>
              <p:cNvSpPr/>
              <p:nvPr/>
            </p:nvSpPr>
            <p:spPr bwMode="auto">
              <a:xfrm>
                <a:off x="2878832" y="4965100"/>
                <a:ext cx="4602605" cy="1865815"/>
              </a:xfrm>
              <a:prstGeom prst="roundRect">
                <a:avLst/>
              </a:prstGeom>
              <a:solidFill>
                <a:schemeClr val="bg1"/>
              </a:solidFill>
              <a:ln>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chemeClr val="bg1"/>
                  </a:solidFill>
                  <a:latin typeface="HelvNeue Light for IBM" pitchFamily="34" charset="0"/>
                </a:endParaRPr>
              </a:p>
            </p:txBody>
          </p:sp>
          <p:sp>
            <p:nvSpPr>
              <p:cNvPr id="25" name="Rounded Rectangle 24"/>
              <p:cNvSpPr/>
              <p:nvPr/>
            </p:nvSpPr>
            <p:spPr bwMode="auto">
              <a:xfrm>
                <a:off x="3497528" y="5164751"/>
                <a:ext cx="3752415" cy="1526630"/>
              </a:xfrm>
              <a:prstGeom prst="roundRect">
                <a:avLst/>
              </a:prstGeom>
              <a:solidFill>
                <a:schemeClr val="accent1"/>
              </a:solidFill>
              <a:ln>
                <a:headEnd type="none" w="med" len="med"/>
                <a:tailEnd type="none" w="med" len="med"/>
              </a:ln>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Open-ended comments from employee feedback</a:t>
                </a:r>
              </a:p>
            </p:txBody>
          </p:sp>
          <p:sp>
            <p:nvSpPr>
              <p:cNvPr id="27" name="TextBox 26"/>
              <p:cNvSpPr txBox="1"/>
              <p:nvPr/>
            </p:nvSpPr>
            <p:spPr>
              <a:xfrm rot="16200000">
                <a:off x="2377577" y="5763464"/>
                <a:ext cx="1726822" cy="397735"/>
              </a:xfrm>
              <a:prstGeom prst="rect">
                <a:avLst/>
              </a:prstGeom>
              <a:noFill/>
              <a:effectLst>
                <a:glow rad="127000">
                  <a:schemeClr val="accent1">
                    <a:lumMod val="60000"/>
                    <a:lumOff val="40000"/>
                  </a:schemeClr>
                </a:glow>
              </a:effectLst>
            </p:spPr>
            <p:txBody>
              <a:bodyPr wrap="none" rtlCol="0">
                <a:spAutoFit/>
              </a:bodyPr>
              <a:lstStyle/>
              <a:p>
                <a:r>
                  <a:rPr lang="en-US" dirty="0"/>
                  <a:t>Unstructured</a:t>
                </a:r>
              </a:p>
            </p:txBody>
          </p:sp>
        </p:grpSp>
        <p:grpSp>
          <p:nvGrpSpPr>
            <p:cNvPr id="29" name="Group 28"/>
            <p:cNvGrpSpPr/>
            <p:nvPr/>
          </p:nvGrpSpPr>
          <p:grpSpPr>
            <a:xfrm>
              <a:off x="3977428" y="1596024"/>
              <a:ext cx="4269009" cy="1566103"/>
              <a:chOff x="-951286" y="787078"/>
              <a:chExt cx="4597311" cy="1865816"/>
            </a:xfrm>
          </p:grpSpPr>
          <p:sp>
            <p:nvSpPr>
              <p:cNvPr id="30" name="Rounded Rectangle 29"/>
              <p:cNvSpPr/>
              <p:nvPr/>
            </p:nvSpPr>
            <p:spPr bwMode="auto">
              <a:xfrm>
                <a:off x="-951286" y="787078"/>
                <a:ext cx="4597311" cy="1865816"/>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31" name="Rounded Rectangle 30"/>
              <p:cNvSpPr/>
              <p:nvPr/>
            </p:nvSpPr>
            <p:spPr bwMode="auto">
              <a:xfrm>
                <a:off x="-333361" y="1494836"/>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Employee feedback (closed-ended questions)</a:t>
                </a:r>
              </a:p>
            </p:txBody>
          </p:sp>
          <p:sp>
            <p:nvSpPr>
              <p:cNvPr id="32" name="Rounded Rectangle 31"/>
              <p:cNvSpPr/>
              <p:nvPr/>
            </p:nvSpPr>
            <p:spPr bwMode="auto">
              <a:xfrm>
                <a:off x="-333361" y="986727"/>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Capital HR metrics</a:t>
                </a:r>
              </a:p>
            </p:txBody>
          </p:sp>
          <p:sp>
            <p:nvSpPr>
              <p:cNvPr id="33" name="Rounded Rectangle 32"/>
              <p:cNvSpPr/>
              <p:nvPr/>
            </p:nvSpPr>
            <p:spPr bwMode="auto">
              <a:xfrm>
                <a:off x="-333361" y="2002945"/>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HR Volatility Index</a:t>
                </a:r>
              </a:p>
            </p:txBody>
          </p:sp>
          <p:sp>
            <p:nvSpPr>
              <p:cNvPr id="34" name="TextBox 33"/>
              <p:cNvSpPr txBox="1"/>
              <p:nvPr/>
            </p:nvSpPr>
            <p:spPr>
              <a:xfrm rot="16200000">
                <a:off x="-1308170" y="1521117"/>
                <a:ext cx="1436535" cy="397735"/>
              </a:xfrm>
              <a:prstGeom prst="rect">
                <a:avLst/>
              </a:prstGeom>
              <a:noFill/>
            </p:spPr>
            <p:txBody>
              <a:bodyPr wrap="none" rtlCol="0">
                <a:spAutoFit/>
              </a:bodyPr>
              <a:lstStyle/>
              <a:p>
                <a:r>
                  <a:rPr lang="en-US" dirty="0"/>
                  <a:t>Structured</a:t>
                </a:r>
              </a:p>
            </p:txBody>
          </p:sp>
        </p:grpSp>
      </p:grpSp>
    </p:spTree>
    <p:extLst>
      <p:ext uri="{BB962C8B-B14F-4D97-AF65-F5344CB8AC3E}">
        <p14:creationId xmlns:p14="http://schemas.microsoft.com/office/powerpoint/2010/main" val="9603428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a:off x="1232460" y="1858243"/>
            <a:ext cx="9155654" cy="3320160"/>
          </a:xfrm>
          <a:custGeom>
            <a:avLst/>
            <a:gdLst>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1798320 w 9403080"/>
              <a:gd name="connsiteY4" fmla="*/ 1584960 h 1661160"/>
              <a:gd name="connsiteX5" fmla="*/ 2270760 w 9403080"/>
              <a:gd name="connsiteY5" fmla="*/ 1539240 h 1661160"/>
              <a:gd name="connsiteX6" fmla="*/ 2667000 w 9403080"/>
              <a:gd name="connsiteY6" fmla="*/ 1478280 h 1661160"/>
              <a:gd name="connsiteX7" fmla="*/ 3230880 w 9403080"/>
              <a:gd name="connsiteY7" fmla="*/ 1417320 h 1661160"/>
              <a:gd name="connsiteX8" fmla="*/ 4236720 w 9403080"/>
              <a:gd name="connsiteY8" fmla="*/ 1386840 h 1661160"/>
              <a:gd name="connsiteX9" fmla="*/ 4800600 w 9403080"/>
              <a:gd name="connsiteY9" fmla="*/ 1310640 h 1661160"/>
              <a:gd name="connsiteX10" fmla="*/ 4876800 w 9403080"/>
              <a:gd name="connsiteY10" fmla="*/ 1295400 h 1661160"/>
              <a:gd name="connsiteX11" fmla="*/ 5135880 w 9403080"/>
              <a:gd name="connsiteY11" fmla="*/ 1264920 h 1661160"/>
              <a:gd name="connsiteX12" fmla="*/ 5394960 w 9403080"/>
              <a:gd name="connsiteY12" fmla="*/ 1203960 h 1661160"/>
              <a:gd name="connsiteX13" fmla="*/ 5501640 w 9403080"/>
              <a:gd name="connsiteY13" fmla="*/ 1173480 h 1661160"/>
              <a:gd name="connsiteX14" fmla="*/ 5547360 w 9403080"/>
              <a:gd name="connsiteY14" fmla="*/ 1158240 h 1661160"/>
              <a:gd name="connsiteX15" fmla="*/ 5760720 w 9403080"/>
              <a:gd name="connsiteY15" fmla="*/ 1112520 h 1661160"/>
              <a:gd name="connsiteX16" fmla="*/ 5836920 w 9403080"/>
              <a:gd name="connsiteY16" fmla="*/ 1082040 h 1661160"/>
              <a:gd name="connsiteX17" fmla="*/ 6096000 w 9403080"/>
              <a:gd name="connsiteY17" fmla="*/ 1005840 h 1661160"/>
              <a:gd name="connsiteX18" fmla="*/ 6172200 w 9403080"/>
              <a:gd name="connsiteY18" fmla="*/ 990600 h 1661160"/>
              <a:gd name="connsiteX19" fmla="*/ 6507480 w 9403080"/>
              <a:gd name="connsiteY19" fmla="*/ 899160 h 1661160"/>
              <a:gd name="connsiteX20" fmla="*/ 6568440 w 9403080"/>
              <a:gd name="connsiteY20" fmla="*/ 868680 h 1661160"/>
              <a:gd name="connsiteX21" fmla="*/ 6873240 w 9403080"/>
              <a:gd name="connsiteY21" fmla="*/ 777240 h 1661160"/>
              <a:gd name="connsiteX22" fmla="*/ 7132320 w 9403080"/>
              <a:gd name="connsiteY22" fmla="*/ 701040 h 1661160"/>
              <a:gd name="connsiteX23" fmla="*/ 7178040 w 9403080"/>
              <a:gd name="connsiteY23" fmla="*/ 685800 h 1661160"/>
              <a:gd name="connsiteX24" fmla="*/ 7437120 w 9403080"/>
              <a:gd name="connsiteY24" fmla="*/ 624840 h 1661160"/>
              <a:gd name="connsiteX25" fmla="*/ 7757160 w 9403080"/>
              <a:gd name="connsiteY25" fmla="*/ 518160 h 1661160"/>
              <a:gd name="connsiteX26" fmla="*/ 7818120 w 9403080"/>
              <a:gd name="connsiteY26" fmla="*/ 487680 h 1661160"/>
              <a:gd name="connsiteX27" fmla="*/ 8077200 w 9403080"/>
              <a:gd name="connsiteY27" fmla="*/ 381000 h 1661160"/>
              <a:gd name="connsiteX28" fmla="*/ 8138160 w 9403080"/>
              <a:gd name="connsiteY28" fmla="*/ 365760 h 1661160"/>
              <a:gd name="connsiteX29" fmla="*/ 8427720 w 9403080"/>
              <a:gd name="connsiteY29" fmla="*/ 274320 h 1661160"/>
              <a:gd name="connsiteX30" fmla="*/ 8488680 w 9403080"/>
              <a:gd name="connsiteY30" fmla="*/ 259080 h 1661160"/>
              <a:gd name="connsiteX31" fmla="*/ 9159240 w 9403080"/>
              <a:gd name="connsiteY31" fmla="*/ 45720 h 1661160"/>
              <a:gd name="connsiteX32" fmla="*/ 9250680 w 9403080"/>
              <a:gd name="connsiteY32" fmla="*/ 30480 h 1661160"/>
              <a:gd name="connsiteX33" fmla="*/ 9403080 w 9403080"/>
              <a:gd name="connsiteY33" fmla="*/ 0 h 1661160"/>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2270760 w 9403080"/>
              <a:gd name="connsiteY4" fmla="*/ 1539240 h 1661160"/>
              <a:gd name="connsiteX5" fmla="*/ 2667000 w 9403080"/>
              <a:gd name="connsiteY5" fmla="*/ 1478280 h 1661160"/>
              <a:gd name="connsiteX6" fmla="*/ 3230880 w 9403080"/>
              <a:gd name="connsiteY6" fmla="*/ 1417320 h 1661160"/>
              <a:gd name="connsiteX7" fmla="*/ 4236720 w 9403080"/>
              <a:gd name="connsiteY7" fmla="*/ 1386840 h 1661160"/>
              <a:gd name="connsiteX8" fmla="*/ 4800600 w 9403080"/>
              <a:gd name="connsiteY8" fmla="*/ 1310640 h 1661160"/>
              <a:gd name="connsiteX9" fmla="*/ 4876800 w 9403080"/>
              <a:gd name="connsiteY9" fmla="*/ 1295400 h 1661160"/>
              <a:gd name="connsiteX10" fmla="*/ 5135880 w 9403080"/>
              <a:gd name="connsiteY10" fmla="*/ 1264920 h 1661160"/>
              <a:gd name="connsiteX11" fmla="*/ 5394960 w 9403080"/>
              <a:gd name="connsiteY11" fmla="*/ 1203960 h 1661160"/>
              <a:gd name="connsiteX12" fmla="*/ 5501640 w 9403080"/>
              <a:gd name="connsiteY12" fmla="*/ 1173480 h 1661160"/>
              <a:gd name="connsiteX13" fmla="*/ 5547360 w 9403080"/>
              <a:gd name="connsiteY13" fmla="*/ 1158240 h 1661160"/>
              <a:gd name="connsiteX14" fmla="*/ 5760720 w 9403080"/>
              <a:gd name="connsiteY14" fmla="*/ 1112520 h 1661160"/>
              <a:gd name="connsiteX15" fmla="*/ 5836920 w 9403080"/>
              <a:gd name="connsiteY15" fmla="*/ 1082040 h 1661160"/>
              <a:gd name="connsiteX16" fmla="*/ 6096000 w 9403080"/>
              <a:gd name="connsiteY16" fmla="*/ 1005840 h 1661160"/>
              <a:gd name="connsiteX17" fmla="*/ 6172200 w 9403080"/>
              <a:gd name="connsiteY17" fmla="*/ 990600 h 1661160"/>
              <a:gd name="connsiteX18" fmla="*/ 6507480 w 9403080"/>
              <a:gd name="connsiteY18" fmla="*/ 899160 h 1661160"/>
              <a:gd name="connsiteX19" fmla="*/ 6568440 w 9403080"/>
              <a:gd name="connsiteY19" fmla="*/ 868680 h 1661160"/>
              <a:gd name="connsiteX20" fmla="*/ 6873240 w 9403080"/>
              <a:gd name="connsiteY20" fmla="*/ 777240 h 1661160"/>
              <a:gd name="connsiteX21" fmla="*/ 7132320 w 9403080"/>
              <a:gd name="connsiteY21" fmla="*/ 701040 h 1661160"/>
              <a:gd name="connsiteX22" fmla="*/ 7178040 w 9403080"/>
              <a:gd name="connsiteY22" fmla="*/ 685800 h 1661160"/>
              <a:gd name="connsiteX23" fmla="*/ 7437120 w 9403080"/>
              <a:gd name="connsiteY23" fmla="*/ 624840 h 1661160"/>
              <a:gd name="connsiteX24" fmla="*/ 7757160 w 9403080"/>
              <a:gd name="connsiteY24" fmla="*/ 518160 h 1661160"/>
              <a:gd name="connsiteX25" fmla="*/ 7818120 w 9403080"/>
              <a:gd name="connsiteY25" fmla="*/ 487680 h 1661160"/>
              <a:gd name="connsiteX26" fmla="*/ 8077200 w 9403080"/>
              <a:gd name="connsiteY26" fmla="*/ 381000 h 1661160"/>
              <a:gd name="connsiteX27" fmla="*/ 8138160 w 9403080"/>
              <a:gd name="connsiteY27" fmla="*/ 365760 h 1661160"/>
              <a:gd name="connsiteX28" fmla="*/ 8427720 w 9403080"/>
              <a:gd name="connsiteY28" fmla="*/ 274320 h 1661160"/>
              <a:gd name="connsiteX29" fmla="*/ 8488680 w 9403080"/>
              <a:gd name="connsiteY29" fmla="*/ 259080 h 1661160"/>
              <a:gd name="connsiteX30" fmla="*/ 9159240 w 9403080"/>
              <a:gd name="connsiteY30" fmla="*/ 45720 h 1661160"/>
              <a:gd name="connsiteX31" fmla="*/ 9250680 w 9403080"/>
              <a:gd name="connsiteY31" fmla="*/ 30480 h 1661160"/>
              <a:gd name="connsiteX32" fmla="*/ 9403080 w 9403080"/>
              <a:gd name="connsiteY32" fmla="*/ 0 h 1661160"/>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2667000 w 9403080"/>
              <a:gd name="connsiteY4" fmla="*/ 1478280 h 1667024"/>
              <a:gd name="connsiteX5" fmla="*/ 3230880 w 9403080"/>
              <a:gd name="connsiteY5" fmla="*/ 1417320 h 1667024"/>
              <a:gd name="connsiteX6" fmla="*/ 4236720 w 9403080"/>
              <a:gd name="connsiteY6" fmla="*/ 1386840 h 1667024"/>
              <a:gd name="connsiteX7" fmla="*/ 4800600 w 9403080"/>
              <a:gd name="connsiteY7" fmla="*/ 1310640 h 1667024"/>
              <a:gd name="connsiteX8" fmla="*/ 4876800 w 9403080"/>
              <a:gd name="connsiteY8" fmla="*/ 1295400 h 1667024"/>
              <a:gd name="connsiteX9" fmla="*/ 5135880 w 9403080"/>
              <a:gd name="connsiteY9" fmla="*/ 1264920 h 1667024"/>
              <a:gd name="connsiteX10" fmla="*/ 5394960 w 9403080"/>
              <a:gd name="connsiteY10" fmla="*/ 1203960 h 1667024"/>
              <a:gd name="connsiteX11" fmla="*/ 5501640 w 9403080"/>
              <a:gd name="connsiteY11" fmla="*/ 1173480 h 1667024"/>
              <a:gd name="connsiteX12" fmla="*/ 5547360 w 9403080"/>
              <a:gd name="connsiteY12" fmla="*/ 1158240 h 1667024"/>
              <a:gd name="connsiteX13" fmla="*/ 5760720 w 9403080"/>
              <a:gd name="connsiteY13" fmla="*/ 1112520 h 1667024"/>
              <a:gd name="connsiteX14" fmla="*/ 5836920 w 9403080"/>
              <a:gd name="connsiteY14" fmla="*/ 1082040 h 1667024"/>
              <a:gd name="connsiteX15" fmla="*/ 6096000 w 9403080"/>
              <a:gd name="connsiteY15" fmla="*/ 1005840 h 1667024"/>
              <a:gd name="connsiteX16" fmla="*/ 6172200 w 9403080"/>
              <a:gd name="connsiteY16" fmla="*/ 990600 h 1667024"/>
              <a:gd name="connsiteX17" fmla="*/ 6507480 w 9403080"/>
              <a:gd name="connsiteY17" fmla="*/ 899160 h 1667024"/>
              <a:gd name="connsiteX18" fmla="*/ 6568440 w 9403080"/>
              <a:gd name="connsiteY18" fmla="*/ 868680 h 1667024"/>
              <a:gd name="connsiteX19" fmla="*/ 6873240 w 9403080"/>
              <a:gd name="connsiteY19" fmla="*/ 777240 h 1667024"/>
              <a:gd name="connsiteX20" fmla="*/ 7132320 w 9403080"/>
              <a:gd name="connsiteY20" fmla="*/ 701040 h 1667024"/>
              <a:gd name="connsiteX21" fmla="*/ 7178040 w 9403080"/>
              <a:gd name="connsiteY21" fmla="*/ 685800 h 1667024"/>
              <a:gd name="connsiteX22" fmla="*/ 7437120 w 9403080"/>
              <a:gd name="connsiteY22" fmla="*/ 624840 h 1667024"/>
              <a:gd name="connsiteX23" fmla="*/ 7757160 w 9403080"/>
              <a:gd name="connsiteY23" fmla="*/ 518160 h 1667024"/>
              <a:gd name="connsiteX24" fmla="*/ 7818120 w 9403080"/>
              <a:gd name="connsiteY24" fmla="*/ 487680 h 1667024"/>
              <a:gd name="connsiteX25" fmla="*/ 8077200 w 9403080"/>
              <a:gd name="connsiteY25" fmla="*/ 381000 h 1667024"/>
              <a:gd name="connsiteX26" fmla="*/ 8138160 w 9403080"/>
              <a:gd name="connsiteY26" fmla="*/ 365760 h 1667024"/>
              <a:gd name="connsiteX27" fmla="*/ 8427720 w 9403080"/>
              <a:gd name="connsiteY27" fmla="*/ 274320 h 1667024"/>
              <a:gd name="connsiteX28" fmla="*/ 8488680 w 9403080"/>
              <a:gd name="connsiteY28" fmla="*/ 259080 h 1667024"/>
              <a:gd name="connsiteX29" fmla="*/ 9159240 w 9403080"/>
              <a:gd name="connsiteY29" fmla="*/ 45720 h 1667024"/>
              <a:gd name="connsiteX30" fmla="*/ 9250680 w 9403080"/>
              <a:gd name="connsiteY30" fmla="*/ 30480 h 1667024"/>
              <a:gd name="connsiteX31" fmla="*/ 9403080 w 9403080"/>
              <a:gd name="connsiteY3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3230880 w 9403080"/>
              <a:gd name="connsiteY4" fmla="*/ 1417320 h 1667024"/>
              <a:gd name="connsiteX5" fmla="*/ 4236720 w 9403080"/>
              <a:gd name="connsiteY5" fmla="*/ 1386840 h 1667024"/>
              <a:gd name="connsiteX6" fmla="*/ 4800600 w 9403080"/>
              <a:gd name="connsiteY6" fmla="*/ 1310640 h 1667024"/>
              <a:gd name="connsiteX7" fmla="*/ 4876800 w 9403080"/>
              <a:gd name="connsiteY7" fmla="*/ 1295400 h 1667024"/>
              <a:gd name="connsiteX8" fmla="*/ 5135880 w 9403080"/>
              <a:gd name="connsiteY8" fmla="*/ 1264920 h 1667024"/>
              <a:gd name="connsiteX9" fmla="*/ 5394960 w 9403080"/>
              <a:gd name="connsiteY9" fmla="*/ 1203960 h 1667024"/>
              <a:gd name="connsiteX10" fmla="*/ 5501640 w 9403080"/>
              <a:gd name="connsiteY10" fmla="*/ 1173480 h 1667024"/>
              <a:gd name="connsiteX11" fmla="*/ 5547360 w 9403080"/>
              <a:gd name="connsiteY11" fmla="*/ 1158240 h 1667024"/>
              <a:gd name="connsiteX12" fmla="*/ 5760720 w 9403080"/>
              <a:gd name="connsiteY12" fmla="*/ 1112520 h 1667024"/>
              <a:gd name="connsiteX13" fmla="*/ 5836920 w 9403080"/>
              <a:gd name="connsiteY13" fmla="*/ 1082040 h 1667024"/>
              <a:gd name="connsiteX14" fmla="*/ 6096000 w 9403080"/>
              <a:gd name="connsiteY14" fmla="*/ 1005840 h 1667024"/>
              <a:gd name="connsiteX15" fmla="*/ 6172200 w 9403080"/>
              <a:gd name="connsiteY15" fmla="*/ 990600 h 1667024"/>
              <a:gd name="connsiteX16" fmla="*/ 6507480 w 9403080"/>
              <a:gd name="connsiteY16" fmla="*/ 899160 h 1667024"/>
              <a:gd name="connsiteX17" fmla="*/ 6568440 w 9403080"/>
              <a:gd name="connsiteY17" fmla="*/ 868680 h 1667024"/>
              <a:gd name="connsiteX18" fmla="*/ 6873240 w 9403080"/>
              <a:gd name="connsiteY18" fmla="*/ 777240 h 1667024"/>
              <a:gd name="connsiteX19" fmla="*/ 7132320 w 9403080"/>
              <a:gd name="connsiteY19" fmla="*/ 701040 h 1667024"/>
              <a:gd name="connsiteX20" fmla="*/ 7178040 w 9403080"/>
              <a:gd name="connsiteY20" fmla="*/ 685800 h 1667024"/>
              <a:gd name="connsiteX21" fmla="*/ 7437120 w 9403080"/>
              <a:gd name="connsiteY21" fmla="*/ 624840 h 1667024"/>
              <a:gd name="connsiteX22" fmla="*/ 7757160 w 9403080"/>
              <a:gd name="connsiteY22" fmla="*/ 518160 h 1667024"/>
              <a:gd name="connsiteX23" fmla="*/ 7818120 w 9403080"/>
              <a:gd name="connsiteY23" fmla="*/ 487680 h 1667024"/>
              <a:gd name="connsiteX24" fmla="*/ 8077200 w 9403080"/>
              <a:gd name="connsiteY24" fmla="*/ 381000 h 1667024"/>
              <a:gd name="connsiteX25" fmla="*/ 8138160 w 9403080"/>
              <a:gd name="connsiteY25" fmla="*/ 365760 h 1667024"/>
              <a:gd name="connsiteX26" fmla="*/ 8427720 w 9403080"/>
              <a:gd name="connsiteY26" fmla="*/ 274320 h 1667024"/>
              <a:gd name="connsiteX27" fmla="*/ 8488680 w 9403080"/>
              <a:gd name="connsiteY27" fmla="*/ 259080 h 1667024"/>
              <a:gd name="connsiteX28" fmla="*/ 9159240 w 9403080"/>
              <a:gd name="connsiteY28" fmla="*/ 45720 h 1667024"/>
              <a:gd name="connsiteX29" fmla="*/ 9250680 w 9403080"/>
              <a:gd name="connsiteY29" fmla="*/ 30480 h 1667024"/>
              <a:gd name="connsiteX30" fmla="*/ 9403080 w 9403080"/>
              <a:gd name="connsiteY3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4876800 w 9403080"/>
              <a:gd name="connsiteY6" fmla="*/ 1295400 h 1667024"/>
              <a:gd name="connsiteX7" fmla="*/ 5135880 w 9403080"/>
              <a:gd name="connsiteY7" fmla="*/ 1264920 h 1667024"/>
              <a:gd name="connsiteX8" fmla="*/ 5394960 w 9403080"/>
              <a:gd name="connsiteY8" fmla="*/ 1203960 h 1667024"/>
              <a:gd name="connsiteX9" fmla="*/ 5501640 w 9403080"/>
              <a:gd name="connsiteY9" fmla="*/ 1173480 h 1667024"/>
              <a:gd name="connsiteX10" fmla="*/ 5547360 w 9403080"/>
              <a:gd name="connsiteY10" fmla="*/ 1158240 h 1667024"/>
              <a:gd name="connsiteX11" fmla="*/ 5760720 w 9403080"/>
              <a:gd name="connsiteY11" fmla="*/ 1112520 h 1667024"/>
              <a:gd name="connsiteX12" fmla="*/ 5836920 w 9403080"/>
              <a:gd name="connsiteY12" fmla="*/ 1082040 h 1667024"/>
              <a:gd name="connsiteX13" fmla="*/ 6096000 w 9403080"/>
              <a:gd name="connsiteY13" fmla="*/ 1005840 h 1667024"/>
              <a:gd name="connsiteX14" fmla="*/ 6172200 w 9403080"/>
              <a:gd name="connsiteY14" fmla="*/ 990600 h 1667024"/>
              <a:gd name="connsiteX15" fmla="*/ 6507480 w 9403080"/>
              <a:gd name="connsiteY15" fmla="*/ 899160 h 1667024"/>
              <a:gd name="connsiteX16" fmla="*/ 6568440 w 9403080"/>
              <a:gd name="connsiteY16" fmla="*/ 868680 h 1667024"/>
              <a:gd name="connsiteX17" fmla="*/ 6873240 w 9403080"/>
              <a:gd name="connsiteY17" fmla="*/ 777240 h 1667024"/>
              <a:gd name="connsiteX18" fmla="*/ 7132320 w 9403080"/>
              <a:gd name="connsiteY18" fmla="*/ 701040 h 1667024"/>
              <a:gd name="connsiteX19" fmla="*/ 7178040 w 9403080"/>
              <a:gd name="connsiteY19" fmla="*/ 685800 h 1667024"/>
              <a:gd name="connsiteX20" fmla="*/ 7437120 w 9403080"/>
              <a:gd name="connsiteY20" fmla="*/ 624840 h 1667024"/>
              <a:gd name="connsiteX21" fmla="*/ 7757160 w 9403080"/>
              <a:gd name="connsiteY21" fmla="*/ 518160 h 1667024"/>
              <a:gd name="connsiteX22" fmla="*/ 7818120 w 9403080"/>
              <a:gd name="connsiteY22" fmla="*/ 487680 h 1667024"/>
              <a:gd name="connsiteX23" fmla="*/ 8077200 w 9403080"/>
              <a:gd name="connsiteY23" fmla="*/ 381000 h 1667024"/>
              <a:gd name="connsiteX24" fmla="*/ 8138160 w 9403080"/>
              <a:gd name="connsiteY24" fmla="*/ 365760 h 1667024"/>
              <a:gd name="connsiteX25" fmla="*/ 8427720 w 9403080"/>
              <a:gd name="connsiteY25" fmla="*/ 274320 h 1667024"/>
              <a:gd name="connsiteX26" fmla="*/ 8488680 w 9403080"/>
              <a:gd name="connsiteY26" fmla="*/ 259080 h 1667024"/>
              <a:gd name="connsiteX27" fmla="*/ 9159240 w 9403080"/>
              <a:gd name="connsiteY27" fmla="*/ 45720 h 1667024"/>
              <a:gd name="connsiteX28" fmla="*/ 9250680 w 9403080"/>
              <a:gd name="connsiteY28" fmla="*/ 30480 h 1667024"/>
              <a:gd name="connsiteX29" fmla="*/ 9403080 w 9403080"/>
              <a:gd name="connsiteY2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394960 w 9403080"/>
              <a:gd name="connsiteY7" fmla="*/ 1203960 h 1667024"/>
              <a:gd name="connsiteX8" fmla="*/ 5501640 w 9403080"/>
              <a:gd name="connsiteY8" fmla="*/ 1173480 h 1667024"/>
              <a:gd name="connsiteX9" fmla="*/ 5547360 w 9403080"/>
              <a:gd name="connsiteY9" fmla="*/ 1158240 h 1667024"/>
              <a:gd name="connsiteX10" fmla="*/ 5760720 w 9403080"/>
              <a:gd name="connsiteY10" fmla="*/ 1112520 h 1667024"/>
              <a:gd name="connsiteX11" fmla="*/ 5836920 w 9403080"/>
              <a:gd name="connsiteY11" fmla="*/ 1082040 h 1667024"/>
              <a:gd name="connsiteX12" fmla="*/ 6096000 w 9403080"/>
              <a:gd name="connsiteY12" fmla="*/ 1005840 h 1667024"/>
              <a:gd name="connsiteX13" fmla="*/ 6172200 w 9403080"/>
              <a:gd name="connsiteY13" fmla="*/ 990600 h 1667024"/>
              <a:gd name="connsiteX14" fmla="*/ 6507480 w 9403080"/>
              <a:gd name="connsiteY14" fmla="*/ 899160 h 1667024"/>
              <a:gd name="connsiteX15" fmla="*/ 6568440 w 9403080"/>
              <a:gd name="connsiteY15" fmla="*/ 868680 h 1667024"/>
              <a:gd name="connsiteX16" fmla="*/ 6873240 w 9403080"/>
              <a:gd name="connsiteY16" fmla="*/ 777240 h 1667024"/>
              <a:gd name="connsiteX17" fmla="*/ 7132320 w 9403080"/>
              <a:gd name="connsiteY17" fmla="*/ 701040 h 1667024"/>
              <a:gd name="connsiteX18" fmla="*/ 7178040 w 9403080"/>
              <a:gd name="connsiteY18" fmla="*/ 685800 h 1667024"/>
              <a:gd name="connsiteX19" fmla="*/ 7437120 w 9403080"/>
              <a:gd name="connsiteY19" fmla="*/ 624840 h 1667024"/>
              <a:gd name="connsiteX20" fmla="*/ 7757160 w 9403080"/>
              <a:gd name="connsiteY20" fmla="*/ 518160 h 1667024"/>
              <a:gd name="connsiteX21" fmla="*/ 7818120 w 9403080"/>
              <a:gd name="connsiteY21" fmla="*/ 487680 h 1667024"/>
              <a:gd name="connsiteX22" fmla="*/ 8077200 w 9403080"/>
              <a:gd name="connsiteY22" fmla="*/ 381000 h 1667024"/>
              <a:gd name="connsiteX23" fmla="*/ 8138160 w 9403080"/>
              <a:gd name="connsiteY23" fmla="*/ 365760 h 1667024"/>
              <a:gd name="connsiteX24" fmla="*/ 8427720 w 9403080"/>
              <a:gd name="connsiteY24" fmla="*/ 274320 h 1667024"/>
              <a:gd name="connsiteX25" fmla="*/ 8488680 w 9403080"/>
              <a:gd name="connsiteY25" fmla="*/ 259080 h 1667024"/>
              <a:gd name="connsiteX26" fmla="*/ 9159240 w 9403080"/>
              <a:gd name="connsiteY26" fmla="*/ 45720 h 1667024"/>
              <a:gd name="connsiteX27" fmla="*/ 9250680 w 9403080"/>
              <a:gd name="connsiteY27" fmla="*/ 30480 h 1667024"/>
              <a:gd name="connsiteX28" fmla="*/ 9403080 w 9403080"/>
              <a:gd name="connsiteY2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437120 w 9403080"/>
              <a:gd name="connsiteY18" fmla="*/ 624840 h 1667024"/>
              <a:gd name="connsiteX19" fmla="*/ 7757160 w 9403080"/>
              <a:gd name="connsiteY19" fmla="*/ 518160 h 1667024"/>
              <a:gd name="connsiteX20" fmla="*/ 7818120 w 9403080"/>
              <a:gd name="connsiteY20" fmla="*/ 487680 h 1667024"/>
              <a:gd name="connsiteX21" fmla="*/ 8077200 w 9403080"/>
              <a:gd name="connsiteY21" fmla="*/ 381000 h 1667024"/>
              <a:gd name="connsiteX22" fmla="*/ 8138160 w 9403080"/>
              <a:gd name="connsiteY22" fmla="*/ 365760 h 1667024"/>
              <a:gd name="connsiteX23" fmla="*/ 8427720 w 9403080"/>
              <a:gd name="connsiteY23" fmla="*/ 274320 h 1667024"/>
              <a:gd name="connsiteX24" fmla="*/ 8488680 w 9403080"/>
              <a:gd name="connsiteY24" fmla="*/ 259080 h 1667024"/>
              <a:gd name="connsiteX25" fmla="*/ 9159240 w 9403080"/>
              <a:gd name="connsiteY25" fmla="*/ 45720 h 1667024"/>
              <a:gd name="connsiteX26" fmla="*/ 9250680 w 9403080"/>
              <a:gd name="connsiteY26" fmla="*/ 30480 h 1667024"/>
              <a:gd name="connsiteX27" fmla="*/ 9403080 w 9403080"/>
              <a:gd name="connsiteY2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8488680 w 9403080"/>
              <a:gd name="connsiteY23" fmla="*/ 259080 h 1667024"/>
              <a:gd name="connsiteX24" fmla="*/ 9159240 w 9403080"/>
              <a:gd name="connsiteY24" fmla="*/ 45720 h 1667024"/>
              <a:gd name="connsiteX25" fmla="*/ 9250680 w 9403080"/>
              <a:gd name="connsiteY25" fmla="*/ 30480 h 1667024"/>
              <a:gd name="connsiteX26" fmla="*/ 9403080 w 9403080"/>
              <a:gd name="connsiteY2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250680 w 9403080"/>
              <a:gd name="connsiteY24" fmla="*/ 30480 h 1667024"/>
              <a:gd name="connsiteX25" fmla="*/ 9403080 w 9403080"/>
              <a:gd name="connsiteY2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403080 w 9403080"/>
              <a:gd name="connsiteY2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403080 w 9403080"/>
              <a:gd name="connsiteY2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427720 w 9403080"/>
              <a:gd name="connsiteY21" fmla="*/ 274320 h 1667024"/>
              <a:gd name="connsiteX22" fmla="*/ 9403080 w 9403080"/>
              <a:gd name="connsiteY22"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8077200 w 9403080"/>
              <a:gd name="connsiteY19" fmla="*/ 381000 h 1667024"/>
              <a:gd name="connsiteX20" fmla="*/ 8427720 w 9403080"/>
              <a:gd name="connsiteY20" fmla="*/ 274320 h 1667024"/>
              <a:gd name="connsiteX21" fmla="*/ 9403080 w 9403080"/>
              <a:gd name="connsiteY2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757160 w 9403080"/>
              <a:gd name="connsiteY17" fmla="*/ 518160 h 1667024"/>
              <a:gd name="connsiteX18" fmla="*/ 8077200 w 9403080"/>
              <a:gd name="connsiteY18" fmla="*/ 381000 h 1667024"/>
              <a:gd name="connsiteX19" fmla="*/ 8427720 w 9403080"/>
              <a:gd name="connsiteY19" fmla="*/ 274320 h 1667024"/>
              <a:gd name="connsiteX20" fmla="*/ 9403080 w 9403080"/>
              <a:gd name="connsiteY2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68440 w 9403080"/>
              <a:gd name="connsiteY13" fmla="*/ 868680 h 1667024"/>
              <a:gd name="connsiteX14" fmla="*/ 6873240 w 9403080"/>
              <a:gd name="connsiteY14" fmla="*/ 777240 h 1667024"/>
              <a:gd name="connsiteX15" fmla="*/ 7132320 w 9403080"/>
              <a:gd name="connsiteY15" fmla="*/ 701040 h 1667024"/>
              <a:gd name="connsiteX16" fmla="*/ 7757160 w 9403080"/>
              <a:gd name="connsiteY16" fmla="*/ 518160 h 1667024"/>
              <a:gd name="connsiteX17" fmla="*/ 8077200 w 9403080"/>
              <a:gd name="connsiteY17" fmla="*/ 381000 h 1667024"/>
              <a:gd name="connsiteX18" fmla="*/ 8427720 w 9403080"/>
              <a:gd name="connsiteY18" fmla="*/ 274320 h 1667024"/>
              <a:gd name="connsiteX19" fmla="*/ 9403080 w 9403080"/>
              <a:gd name="connsiteY1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6096000 w 9403080"/>
              <a:gd name="connsiteY10" fmla="*/ 1005840 h 1667024"/>
              <a:gd name="connsiteX11" fmla="*/ 6172200 w 9403080"/>
              <a:gd name="connsiteY11" fmla="*/ 990600 h 1667024"/>
              <a:gd name="connsiteX12" fmla="*/ 6568440 w 9403080"/>
              <a:gd name="connsiteY12" fmla="*/ 868680 h 1667024"/>
              <a:gd name="connsiteX13" fmla="*/ 6873240 w 9403080"/>
              <a:gd name="connsiteY13" fmla="*/ 777240 h 1667024"/>
              <a:gd name="connsiteX14" fmla="*/ 7132320 w 9403080"/>
              <a:gd name="connsiteY14" fmla="*/ 701040 h 1667024"/>
              <a:gd name="connsiteX15" fmla="*/ 7757160 w 9403080"/>
              <a:gd name="connsiteY15" fmla="*/ 518160 h 1667024"/>
              <a:gd name="connsiteX16" fmla="*/ 8077200 w 9403080"/>
              <a:gd name="connsiteY16" fmla="*/ 381000 h 1667024"/>
              <a:gd name="connsiteX17" fmla="*/ 8427720 w 9403080"/>
              <a:gd name="connsiteY17" fmla="*/ 274320 h 1667024"/>
              <a:gd name="connsiteX18" fmla="*/ 9403080 w 9403080"/>
              <a:gd name="connsiteY1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6096000 w 9403080"/>
              <a:gd name="connsiteY9" fmla="*/ 1005840 h 1667024"/>
              <a:gd name="connsiteX10" fmla="*/ 6172200 w 9403080"/>
              <a:gd name="connsiteY10" fmla="*/ 990600 h 1667024"/>
              <a:gd name="connsiteX11" fmla="*/ 6568440 w 9403080"/>
              <a:gd name="connsiteY11" fmla="*/ 868680 h 1667024"/>
              <a:gd name="connsiteX12" fmla="*/ 6873240 w 9403080"/>
              <a:gd name="connsiteY12" fmla="*/ 777240 h 1667024"/>
              <a:gd name="connsiteX13" fmla="*/ 7132320 w 9403080"/>
              <a:gd name="connsiteY13" fmla="*/ 701040 h 1667024"/>
              <a:gd name="connsiteX14" fmla="*/ 7757160 w 9403080"/>
              <a:gd name="connsiteY14" fmla="*/ 518160 h 1667024"/>
              <a:gd name="connsiteX15" fmla="*/ 8077200 w 9403080"/>
              <a:gd name="connsiteY15" fmla="*/ 381000 h 1667024"/>
              <a:gd name="connsiteX16" fmla="*/ 8427720 w 9403080"/>
              <a:gd name="connsiteY16" fmla="*/ 274320 h 1667024"/>
              <a:gd name="connsiteX17" fmla="*/ 9403080 w 9403080"/>
              <a:gd name="connsiteY1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132320 w 9403080"/>
              <a:gd name="connsiteY12" fmla="*/ 701040 h 1667024"/>
              <a:gd name="connsiteX13" fmla="*/ 7757160 w 9403080"/>
              <a:gd name="connsiteY13" fmla="*/ 518160 h 1667024"/>
              <a:gd name="connsiteX14" fmla="*/ 8077200 w 9403080"/>
              <a:gd name="connsiteY14" fmla="*/ 381000 h 1667024"/>
              <a:gd name="connsiteX15" fmla="*/ 8427720 w 9403080"/>
              <a:gd name="connsiteY15" fmla="*/ 274320 h 1667024"/>
              <a:gd name="connsiteX16" fmla="*/ 9403080 w 9403080"/>
              <a:gd name="connsiteY1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427720 w 9403080"/>
              <a:gd name="connsiteY14" fmla="*/ 274320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061064 w 9403080"/>
              <a:gd name="connsiteY14" fmla="*/ 382793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9403080 w 9403080"/>
              <a:gd name="connsiteY1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864737 w 9403080"/>
              <a:gd name="connsiteY12" fmla="*/ 722555 h 1667024"/>
              <a:gd name="connsiteX13" fmla="*/ 9403080 w 9403080"/>
              <a:gd name="connsiteY13" fmla="*/ 0 h 1667024"/>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6873240 w 9263230"/>
              <a:gd name="connsiteY11" fmla="*/ 454511 h 1344295"/>
              <a:gd name="connsiteX12" fmla="*/ 7864737 w 9263230"/>
              <a:gd name="connsiteY12" fmla="*/ 399826 h 1344295"/>
              <a:gd name="connsiteX13" fmla="*/ 9263230 w 9263230"/>
              <a:gd name="connsiteY13"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7864737 w 9263230"/>
              <a:gd name="connsiteY11" fmla="*/ 399826 h 1344295"/>
              <a:gd name="connsiteX12" fmla="*/ 9263230 w 9263230"/>
              <a:gd name="connsiteY12"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7864737 w 9263230"/>
              <a:gd name="connsiteY10" fmla="*/ 399826 h 1344295"/>
              <a:gd name="connsiteX11" fmla="*/ 9263230 w 9263230"/>
              <a:gd name="connsiteY11"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7864737 w 9263230"/>
              <a:gd name="connsiteY9" fmla="*/ 399826 h 1344295"/>
              <a:gd name="connsiteX10" fmla="*/ 9263230 w 9263230"/>
              <a:gd name="connsiteY10"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501640 w 9263230"/>
              <a:gd name="connsiteY6" fmla="*/ 850751 h 1344295"/>
              <a:gd name="connsiteX7" fmla="*/ 6096000 w 9263230"/>
              <a:gd name="connsiteY7" fmla="*/ 683111 h 1344295"/>
              <a:gd name="connsiteX8" fmla="*/ 7864737 w 9263230"/>
              <a:gd name="connsiteY8" fmla="*/ 399826 h 1344295"/>
              <a:gd name="connsiteX9" fmla="*/ 9263230 w 9263230"/>
              <a:gd name="connsiteY9"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5501640 w 9263230"/>
              <a:gd name="connsiteY5" fmla="*/ 850751 h 1344295"/>
              <a:gd name="connsiteX6" fmla="*/ 6096000 w 9263230"/>
              <a:gd name="connsiteY6" fmla="*/ 683111 h 1344295"/>
              <a:gd name="connsiteX7" fmla="*/ 7864737 w 9263230"/>
              <a:gd name="connsiteY7" fmla="*/ 399826 h 1344295"/>
              <a:gd name="connsiteX8" fmla="*/ 9263230 w 9263230"/>
              <a:gd name="connsiteY8"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325976 h 1408040"/>
              <a:gd name="connsiteX1" fmla="*/ 182880 w 9263230"/>
              <a:gd name="connsiteY1" fmla="*/ 1341216 h 1408040"/>
              <a:gd name="connsiteX2" fmla="*/ 594360 w 9263230"/>
              <a:gd name="connsiteY2" fmla="*/ 1402176 h 1408040"/>
              <a:gd name="connsiteX3" fmla="*/ 2270760 w 9263230"/>
              <a:gd name="connsiteY3" fmla="*/ 1280256 h 1408040"/>
              <a:gd name="connsiteX4" fmla="*/ 4882179 w 9263230"/>
              <a:gd name="connsiteY4" fmla="*/ 1127856 h 1408040"/>
              <a:gd name="connsiteX5" fmla="*/ 6096000 w 9263230"/>
              <a:gd name="connsiteY5" fmla="*/ 746856 h 1408040"/>
              <a:gd name="connsiteX6" fmla="*/ 7681857 w 9263230"/>
              <a:gd name="connsiteY6" fmla="*/ 259175 h 1408040"/>
              <a:gd name="connsiteX7" fmla="*/ 9263230 w 9263230"/>
              <a:gd name="connsiteY7" fmla="*/ 63745 h 1408040"/>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09441"/>
              <a:gd name="connsiteY0" fmla="*/ 1619777 h 1701841"/>
              <a:gd name="connsiteX1" fmla="*/ 182880 w 9209441"/>
              <a:gd name="connsiteY1" fmla="*/ 1635017 h 1701841"/>
              <a:gd name="connsiteX2" fmla="*/ 594360 w 9209441"/>
              <a:gd name="connsiteY2" fmla="*/ 1695977 h 1701841"/>
              <a:gd name="connsiteX3" fmla="*/ 2270760 w 9209441"/>
              <a:gd name="connsiteY3" fmla="*/ 1574057 h 1701841"/>
              <a:gd name="connsiteX4" fmla="*/ 4882179 w 9209441"/>
              <a:gd name="connsiteY4" fmla="*/ 1421657 h 1701841"/>
              <a:gd name="connsiteX5" fmla="*/ 6096000 w 9209441"/>
              <a:gd name="connsiteY5" fmla="*/ 1040657 h 1701841"/>
              <a:gd name="connsiteX6" fmla="*/ 7681857 w 9209441"/>
              <a:gd name="connsiteY6" fmla="*/ 552976 h 1701841"/>
              <a:gd name="connsiteX7" fmla="*/ 9209441 w 9209441"/>
              <a:gd name="connsiteY7" fmla="*/ 2544 h 1701841"/>
              <a:gd name="connsiteX0" fmla="*/ 0 w 9177168"/>
              <a:gd name="connsiteY0" fmla="*/ 1470164 h 1552228"/>
              <a:gd name="connsiteX1" fmla="*/ 182880 w 9177168"/>
              <a:gd name="connsiteY1" fmla="*/ 1485404 h 1552228"/>
              <a:gd name="connsiteX2" fmla="*/ 594360 w 9177168"/>
              <a:gd name="connsiteY2" fmla="*/ 1546364 h 1552228"/>
              <a:gd name="connsiteX3" fmla="*/ 2270760 w 9177168"/>
              <a:gd name="connsiteY3" fmla="*/ 1424444 h 1552228"/>
              <a:gd name="connsiteX4" fmla="*/ 4882179 w 9177168"/>
              <a:gd name="connsiteY4" fmla="*/ 1272044 h 1552228"/>
              <a:gd name="connsiteX5" fmla="*/ 6096000 w 9177168"/>
              <a:gd name="connsiteY5" fmla="*/ 891044 h 1552228"/>
              <a:gd name="connsiteX6" fmla="*/ 7681857 w 9177168"/>
              <a:gd name="connsiteY6" fmla="*/ 403363 h 1552228"/>
              <a:gd name="connsiteX7" fmla="*/ 9177168 w 9177168"/>
              <a:gd name="connsiteY7" fmla="*/ 3538 h 1552228"/>
              <a:gd name="connsiteX0" fmla="*/ 0 w 9166411"/>
              <a:gd name="connsiteY0" fmla="*/ 1395715 h 1477779"/>
              <a:gd name="connsiteX1" fmla="*/ 182880 w 9166411"/>
              <a:gd name="connsiteY1" fmla="*/ 1410955 h 1477779"/>
              <a:gd name="connsiteX2" fmla="*/ 594360 w 9166411"/>
              <a:gd name="connsiteY2" fmla="*/ 1471915 h 1477779"/>
              <a:gd name="connsiteX3" fmla="*/ 2270760 w 9166411"/>
              <a:gd name="connsiteY3" fmla="*/ 1349995 h 1477779"/>
              <a:gd name="connsiteX4" fmla="*/ 4882179 w 9166411"/>
              <a:gd name="connsiteY4" fmla="*/ 1197595 h 1477779"/>
              <a:gd name="connsiteX5" fmla="*/ 6096000 w 9166411"/>
              <a:gd name="connsiteY5" fmla="*/ 816595 h 1477779"/>
              <a:gd name="connsiteX6" fmla="*/ 7681857 w 9166411"/>
              <a:gd name="connsiteY6" fmla="*/ 328914 h 1477779"/>
              <a:gd name="connsiteX7" fmla="*/ 9166411 w 9166411"/>
              <a:gd name="connsiteY7" fmla="*/ 4392 h 1477779"/>
              <a:gd name="connsiteX0" fmla="*/ 0 w 8746863"/>
              <a:gd name="connsiteY0" fmla="*/ 1269672 h 1351736"/>
              <a:gd name="connsiteX1" fmla="*/ 182880 w 8746863"/>
              <a:gd name="connsiteY1" fmla="*/ 1284912 h 1351736"/>
              <a:gd name="connsiteX2" fmla="*/ 594360 w 8746863"/>
              <a:gd name="connsiteY2" fmla="*/ 1345872 h 1351736"/>
              <a:gd name="connsiteX3" fmla="*/ 2270760 w 8746863"/>
              <a:gd name="connsiteY3" fmla="*/ 1223952 h 1351736"/>
              <a:gd name="connsiteX4" fmla="*/ 4882179 w 8746863"/>
              <a:gd name="connsiteY4" fmla="*/ 1071552 h 1351736"/>
              <a:gd name="connsiteX5" fmla="*/ 6096000 w 8746863"/>
              <a:gd name="connsiteY5" fmla="*/ 690552 h 1351736"/>
              <a:gd name="connsiteX6" fmla="*/ 7681857 w 8746863"/>
              <a:gd name="connsiteY6" fmla="*/ 202871 h 1351736"/>
              <a:gd name="connsiteX7" fmla="*/ 8746863 w 8746863"/>
              <a:gd name="connsiteY7" fmla="*/ 7440 h 135173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3029989 h 3112053"/>
              <a:gd name="connsiteX1" fmla="*/ 182880 w 9155654"/>
              <a:gd name="connsiteY1" fmla="*/ 3045229 h 3112053"/>
              <a:gd name="connsiteX2" fmla="*/ 594360 w 9155654"/>
              <a:gd name="connsiteY2" fmla="*/ 3106189 h 3112053"/>
              <a:gd name="connsiteX3" fmla="*/ 2270760 w 9155654"/>
              <a:gd name="connsiteY3" fmla="*/ 2984269 h 3112053"/>
              <a:gd name="connsiteX4" fmla="*/ 4684059 w 9155654"/>
              <a:gd name="connsiteY4" fmla="*/ 2608 h 3112053"/>
              <a:gd name="connsiteX5" fmla="*/ 6096000 w 9155654"/>
              <a:gd name="connsiteY5" fmla="*/ 2450869 h 3112053"/>
              <a:gd name="connsiteX6" fmla="*/ 7681857 w 9155654"/>
              <a:gd name="connsiteY6" fmla="*/ 1963188 h 3112053"/>
              <a:gd name="connsiteX7" fmla="*/ 9155654 w 9155654"/>
              <a:gd name="connsiteY7" fmla="*/ 1800030 h 3112053"/>
              <a:gd name="connsiteX0" fmla="*/ 0 w 9155654"/>
              <a:gd name="connsiteY0" fmla="*/ 3030043 h 3112107"/>
              <a:gd name="connsiteX1" fmla="*/ 182880 w 9155654"/>
              <a:gd name="connsiteY1" fmla="*/ 3045283 h 3112107"/>
              <a:gd name="connsiteX2" fmla="*/ 594360 w 9155654"/>
              <a:gd name="connsiteY2" fmla="*/ 3106243 h 3112107"/>
              <a:gd name="connsiteX3" fmla="*/ 2270760 w 9155654"/>
              <a:gd name="connsiteY3" fmla="*/ 2984323 h 3112107"/>
              <a:gd name="connsiteX4" fmla="*/ 4684059 w 9155654"/>
              <a:gd name="connsiteY4" fmla="*/ 2662 h 3112107"/>
              <a:gd name="connsiteX5" fmla="*/ 6492240 w 9155654"/>
              <a:gd name="connsiteY5" fmla="*/ 2405203 h 3112107"/>
              <a:gd name="connsiteX6" fmla="*/ 7681857 w 9155654"/>
              <a:gd name="connsiteY6" fmla="*/ 1963242 h 3112107"/>
              <a:gd name="connsiteX7" fmla="*/ 9155654 w 9155654"/>
              <a:gd name="connsiteY7" fmla="*/ 1800084 h 3112107"/>
              <a:gd name="connsiteX0" fmla="*/ 0 w 9155654"/>
              <a:gd name="connsiteY0" fmla="*/ 3030012 h 3112076"/>
              <a:gd name="connsiteX1" fmla="*/ 182880 w 9155654"/>
              <a:gd name="connsiteY1" fmla="*/ 3045252 h 3112076"/>
              <a:gd name="connsiteX2" fmla="*/ 594360 w 9155654"/>
              <a:gd name="connsiteY2" fmla="*/ 3106212 h 3112076"/>
              <a:gd name="connsiteX3" fmla="*/ 2270760 w 9155654"/>
              <a:gd name="connsiteY3" fmla="*/ 2984292 h 3112076"/>
              <a:gd name="connsiteX4" fmla="*/ 4684059 w 9155654"/>
              <a:gd name="connsiteY4" fmla="*/ 2631 h 3112076"/>
              <a:gd name="connsiteX5" fmla="*/ 6492240 w 9155654"/>
              <a:gd name="connsiteY5" fmla="*/ 2405172 h 3112076"/>
              <a:gd name="connsiteX6" fmla="*/ 9155654 w 9155654"/>
              <a:gd name="connsiteY6" fmla="*/ 1800053 h 3112076"/>
              <a:gd name="connsiteX0" fmla="*/ 0 w 9155654"/>
              <a:gd name="connsiteY0" fmla="*/ 3029800 h 3111864"/>
              <a:gd name="connsiteX1" fmla="*/ 182880 w 9155654"/>
              <a:gd name="connsiteY1" fmla="*/ 3045040 h 3111864"/>
              <a:gd name="connsiteX2" fmla="*/ 594360 w 9155654"/>
              <a:gd name="connsiteY2" fmla="*/ 3106000 h 3111864"/>
              <a:gd name="connsiteX3" fmla="*/ 2270760 w 9155654"/>
              <a:gd name="connsiteY3" fmla="*/ 2984080 h 3111864"/>
              <a:gd name="connsiteX4" fmla="*/ 4684059 w 9155654"/>
              <a:gd name="connsiteY4" fmla="*/ 2419 h 3111864"/>
              <a:gd name="connsiteX5" fmla="*/ 7360920 w 9155654"/>
              <a:gd name="connsiteY5" fmla="*/ 2603080 h 3111864"/>
              <a:gd name="connsiteX6" fmla="*/ 9155654 w 9155654"/>
              <a:gd name="connsiteY6" fmla="*/ 1799841 h 3111864"/>
              <a:gd name="connsiteX0" fmla="*/ 0 w 9155654"/>
              <a:gd name="connsiteY0" fmla="*/ 3029582 h 3111646"/>
              <a:gd name="connsiteX1" fmla="*/ 182880 w 9155654"/>
              <a:gd name="connsiteY1" fmla="*/ 3044822 h 3111646"/>
              <a:gd name="connsiteX2" fmla="*/ 594360 w 9155654"/>
              <a:gd name="connsiteY2" fmla="*/ 3105782 h 3111646"/>
              <a:gd name="connsiteX3" fmla="*/ 2270760 w 9155654"/>
              <a:gd name="connsiteY3" fmla="*/ 2983862 h 3111646"/>
              <a:gd name="connsiteX4" fmla="*/ 4684059 w 9155654"/>
              <a:gd name="connsiteY4" fmla="*/ 2201 h 3111646"/>
              <a:gd name="connsiteX5" fmla="*/ 7360920 w 9155654"/>
              <a:gd name="connsiteY5" fmla="*/ 2602862 h 3111646"/>
              <a:gd name="connsiteX6" fmla="*/ 9155654 w 9155654"/>
              <a:gd name="connsiteY6" fmla="*/ 1799623 h 3111646"/>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38360 h 3120424"/>
              <a:gd name="connsiteX1" fmla="*/ 182880 w 9155654"/>
              <a:gd name="connsiteY1" fmla="*/ 3053600 h 3120424"/>
              <a:gd name="connsiteX2" fmla="*/ 594360 w 9155654"/>
              <a:gd name="connsiteY2" fmla="*/ 3114560 h 3120424"/>
              <a:gd name="connsiteX3" fmla="*/ 2270760 w 9155654"/>
              <a:gd name="connsiteY3" fmla="*/ 2992640 h 3120424"/>
              <a:gd name="connsiteX4" fmla="*/ 4684059 w 9155654"/>
              <a:gd name="connsiteY4" fmla="*/ 10979 h 3120424"/>
              <a:gd name="connsiteX5" fmla="*/ 7086600 w 9155654"/>
              <a:gd name="connsiteY5" fmla="*/ 2352560 h 3120424"/>
              <a:gd name="connsiteX6" fmla="*/ 9155654 w 9155654"/>
              <a:gd name="connsiteY6" fmla="*/ 1808401 h 3120424"/>
              <a:gd name="connsiteX0" fmla="*/ 0 w 9155654"/>
              <a:gd name="connsiteY0" fmla="*/ 3027417 h 3109481"/>
              <a:gd name="connsiteX1" fmla="*/ 182880 w 9155654"/>
              <a:gd name="connsiteY1" fmla="*/ 3042657 h 3109481"/>
              <a:gd name="connsiteX2" fmla="*/ 594360 w 9155654"/>
              <a:gd name="connsiteY2" fmla="*/ 3103617 h 3109481"/>
              <a:gd name="connsiteX3" fmla="*/ 2270760 w 9155654"/>
              <a:gd name="connsiteY3" fmla="*/ 2981697 h 3109481"/>
              <a:gd name="connsiteX4" fmla="*/ 4684059 w 9155654"/>
              <a:gd name="connsiteY4" fmla="*/ 36 h 3109481"/>
              <a:gd name="connsiteX5" fmla="*/ 7086600 w 9155654"/>
              <a:gd name="connsiteY5" fmla="*/ 2341617 h 3109481"/>
              <a:gd name="connsiteX6" fmla="*/ 9155654 w 9155654"/>
              <a:gd name="connsiteY6" fmla="*/ 1797458 h 3109481"/>
              <a:gd name="connsiteX0" fmla="*/ 0 w 9155654"/>
              <a:gd name="connsiteY0" fmla="*/ 3027417 h 3320153"/>
              <a:gd name="connsiteX1" fmla="*/ 182880 w 9155654"/>
              <a:gd name="connsiteY1" fmla="*/ 3042657 h 3320153"/>
              <a:gd name="connsiteX2" fmla="*/ 594360 w 9155654"/>
              <a:gd name="connsiteY2" fmla="*/ 3103617 h 3320153"/>
              <a:gd name="connsiteX3" fmla="*/ 2270760 w 9155654"/>
              <a:gd name="connsiteY3" fmla="*/ 2981697 h 3320153"/>
              <a:gd name="connsiteX4" fmla="*/ 4684059 w 9155654"/>
              <a:gd name="connsiteY4" fmla="*/ 36 h 3320153"/>
              <a:gd name="connsiteX5" fmla="*/ 7086600 w 9155654"/>
              <a:gd name="connsiteY5" fmla="*/ 2341617 h 3320153"/>
              <a:gd name="connsiteX6" fmla="*/ 9155654 w 9155654"/>
              <a:gd name="connsiteY6" fmla="*/ 1797458 h 3320153"/>
              <a:gd name="connsiteX0" fmla="*/ 0 w 9155654"/>
              <a:gd name="connsiteY0" fmla="*/ 3027424 h 3320160"/>
              <a:gd name="connsiteX1" fmla="*/ 182880 w 9155654"/>
              <a:gd name="connsiteY1" fmla="*/ 3042664 h 3320160"/>
              <a:gd name="connsiteX2" fmla="*/ 594360 w 9155654"/>
              <a:gd name="connsiteY2" fmla="*/ 3103624 h 3320160"/>
              <a:gd name="connsiteX3" fmla="*/ 2270760 w 9155654"/>
              <a:gd name="connsiteY3" fmla="*/ 2981704 h 3320160"/>
              <a:gd name="connsiteX4" fmla="*/ 4684059 w 9155654"/>
              <a:gd name="connsiteY4" fmla="*/ 43 h 3320160"/>
              <a:gd name="connsiteX5" fmla="*/ 7086600 w 9155654"/>
              <a:gd name="connsiteY5" fmla="*/ 2341624 h 3320160"/>
              <a:gd name="connsiteX6" fmla="*/ 9155654 w 9155654"/>
              <a:gd name="connsiteY6" fmla="*/ 1797465 h 332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654" h="3320160">
                <a:moveTo>
                  <a:pt x="0" y="3027424"/>
                </a:moveTo>
                <a:cubicBezTo>
                  <a:pt x="60960" y="3032504"/>
                  <a:pt x="122369" y="3033699"/>
                  <a:pt x="182880" y="3042664"/>
                </a:cubicBezTo>
                <a:cubicBezTo>
                  <a:pt x="702330" y="3119620"/>
                  <a:pt x="246380" y="3113784"/>
                  <a:pt x="594360" y="3103624"/>
                </a:cubicBezTo>
                <a:cubicBezTo>
                  <a:pt x="942340" y="3093464"/>
                  <a:pt x="1365026" y="3670194"/>
                  <a:pt x="2270760" y="2981704"/>
                </a:cubicBezTo>
                <a:cubicBezTo>
                  <a:pt x="3278393" y="2445017"/>
                  <a:pt x="2760233" y="-11910"/>
                  <a:pt x="4684059" y="43"/>
                </a:cubicBezTo>
                <a:cubicBezTo>
                  <a:pt x="6144559" y="353103"/>
                  <a:pt x="5823174" y="2285894"/>
                  <a:pt x="7086600" y="2341624"/>
                </a:cubicBezTo>
                <a:cubicBezTo>
                  <a:pt x="7889040" y="2377020"/>
                  <a:pt x="8600776" y="1923532"/>
                  <a:pt x="9155654" y="1797465"/>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333582" y="194670"/>
            <a:ext cx="11194803"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Solution architecture mixes cloud and on premise </a:t>
            </a:r>
          </a:p>
        </p:txBody>
      </p:sp>
      <p:grpSp>
        <p:nvGrpSpPr>
          <p:cNvPr id="11" name="Group 10"/>
          <p:cNvGrpSpPr/>
          <p:nvPr/>
        </p:nvGrpSpPr>
        <p:grpSpPr>
          <a:xfrm>
            <a:off x="2533932" y="4260122"/>
            <a:ext cx="2133299" cy="1748550"/>
            <a:chOff x="4199238" y="1184275"/>
            <a:chExt cx="2133299" cy="1748550"/>
          </a:xfrm>
        </p:grpSpPr>
        <p:pic>
          <p:nvPicPr>
            <p:cNvPr id="4102" name="Picture 6" descr="Image result for node 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4" name="Group 13"/>
          <p:cNvGrpSpPr/>
          <p:nvPr/>
        </p:nvGrpSpPr>
        <p:grpSpPr>
          <a:xfrm>
            <a:off x="9337822" y="2684703"/>
            <a:ext cx="2312483" cy="2293639"/>
            <a:chOff x="7488942" y="4414149"/>
            <a:chExt cx="2312483" cy="2293639"/>
          </a:xfrm>
        </p:grpSpPr>
        <p:pic>
          <p:nvPicPr>
            <p:cNvPr id="4108" name="Picture 12" descr="Image result for watson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668126" y="5784458"/>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719381" y="1283182"/>
            <a:ext cx="2133299" cy="2372526"/>
            <a:chOff x="4430823" y="4267694"/>
            <a:chExt cx="2133299" cy="2372526"/>
          </a:xfrm>
        </p:grpSpPr>
        <p:pic>
          <p:nvPicPr>
            <p:cNvPr id="4110" name="Picture 14" descr="Image result for dashdb"/>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grpSp>
        <p:nvGrpSpPr>
          <p:cNvPr id="2" name="Group 1"/>
          <p:cNvGrpSpPr/>
          <p:nvPr/>
        </p:nvGrpSpPr>
        <p:grpSpPr>
          <a:xfrm>
            <a:off x="429694" y="1166910"/>
            <a:ext cx="1962462" cy="1773775"/>
            <a:chOff x="519059" y="1407049"/>
            <a:chExt cx="1962462" cy="1773775"/>
          </a:xfrm>
        </p:grpSpPr>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Workday</a:t>
              </a:r>
            </a:p>
            <a:p>
              <a:pPr algn="ctr"/>
              <a:r>
                <a:rPr lang="en-US" dirty="0"/>
                <a:t>contains the structured data</a:t>
              </a:r>
            </a:p>
          </p:txBody>
        </p:sp>
        <p:pic>
          <p:nvPicPr>
            <p:cNvPr id="26" name="Picture 24" descr="ýsledok vyh&amp;lcaron;adávania obrázkov pre dopyt my work da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04" y="1407049"/>
              <a:ext cx="1318572" cy="83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168220" y="4260122"/>
            <a:ext cx="2158708" cy="2243254"/>
            <a:chOff x="375216" y="1328185"/>
            <a:chExt cx="2158708" cy="2243254"/>
          </a:xfrm>
        </p:grpSpPr>
        <p:pic>
          <p:nvPicPr>
            <p:cNvPr id="29" name="Picture 28"/>
            <p:cNvPicPr>
              <a:picLocks noChangeAspect="1"/>
            </p:cNvPicPr>
            <p:nvPr/>
          </p:nvPicPr>
          <p:blipFill>
            <a:blip r:embed="rId6">
              <a:extLst>
                <a:ext uri="{BEBA8EAE-BF5A-486C-A8C5-ECC9F3942E4B}">
                  <a14:imgProps xmlns:a14="http://schemas.microsoft.com/office/drawing/2010/main">
                    <a14:imgLayer r:embed="rId7">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30" name="TextBox 29"/>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feedback survey data</a:t>
              </a:r>
            </a:p>
          </p:txBody>
        </p:sp>
      </p:grpSp>
      <p:grpSp>
        <p:nvGrpSpPr>
          <p:cNvPr id="4" name="Group 3"/>
          <p:cNvGrpSpPr/>
          <p:nvPr/>
        </p:nvGrpSpPr>
        <p:grpSpPr>
          <a:xfrm>
            <a:off x="7245163" y="1207550"/>
            <a:ext cx="2133299" cy="1769054"/>
            <a:chOff x="9072967" y="1153652"/>
            <a:chExt cx="2133299" cy="1769054"/>
          </a:xfrm>
        </p:grpSpPr>
        <p:pic>
          <p:nvPicPr>
            <p:cNvPr id="32" name="Picture 31"/>
            <p:cNvPicPr>
              <a:picLocks noChangeAspect="1"/>
            </p:cNvPicPr>
            <p:nvPr/>
          </p:nvPicPr>
          <p:blipFill rotWithShape="1">
            <a:blip r:embed="rId8">
              <a:extLst>
                <a:ext uri="{BEBA8EAE-BF5A-486C-A8C5-ECC9F3942E4B}">
                  <a14:imgProps xmlns:a14="http://schemas.microsoft.com/office/drawing/2010/main">
                    <a14:imgLayer r:embed="rId9">
                      <a14:imgEffect>
                        <a14:backgroundRemoval t="1220" b="100000" l="422" r="96203">
                          <a14:foregroundMark x1="35021" y1="25610" x2="35021" y2="25610"/>
                          <a14:foregroundMark x1="33755" y1="51829" x2="33755" y2="51829"/>
                          <a14:foregroundMark x1="48945" y1="55488" x2="48945" y2="55488"/>
                          <a14:foregroundMark x1="63713" y1="56098" x2="63713" y2="56098"/>
                          <a14:backgroundMark x1="36709" y1="47561" x2="36709" y2="47561"/>
                          <a14:backgroundMark x1="51477" y1="48171" x2="51477" y2="48171"/>
                          <a14:backgroundMark x1="61181" y1="48780" x2="61181" y2="48780"/>
                          <a14:backgroundMark x1="66667" y1="43293" x2="66667" y2="43293"/>
                          <a14:backgroundMark x1="57806" y1="60366" x2="57806" y2="60366"/>
                          <a14:backgroundMark x1="31224" y1="43293" x2="31224" y2="43293"/>
                          <a14:backgroundMark x1="40928" y1="65244" x2="40928" y2="65244"/>
                          <a14:backgroundMark x1="45570" y1="14024" x2="45570" y2="14024"/>
                          <a14:backgroundMark x1="51899" y1="12195" x2="51899" y2="12195"/>
                        </a14:backgroundRemoval>
                      </a14:imgEffect>
                    </a14:imgLayer>
                  </a14:imgProps>
                </a:ext>
                <a:ext uri="{28A0092B-C50C-407E-A947-70E740481C1C}">
                  <a14:useLocalDpi xmlns:a14="http://schemas.microsoft.com/office/drawing/2010/main" val="0"/>
                </a:ext>
              </a:extLst>
            </a:blip>
            <a:srcRect/>
            <a:stretch/>
          </p:blipFill>
          <p:spPr>
            <a:xfrm>
              <a:off x="9441708" y="1153652"/>
              <a:ext cx="1395816" cy="896535"/>
            </a:xfrm>
            <a:prstGeom prst="rect">
              <a:avLst/>
            </a:prstGeom>
          </p:spPr>
        </p:pic>
        <p:sp>
          <p:nvSpPr>
            <p:cNvPr id="34" name="TextBox 33"/>
            <p:cNvSpPr txBox="1"/>
            <p:nvPr/>
          </p:nvSpPr>
          <p:spPr>
            <a:xfrm>
              <a:off x="9072967" y="1999376"/>
              <a:ext cx="2133299" cy="923330"/>
            </a:xfrm>
            <a:prstGeom prst="rect">
              <a:avLst/>
            </a:prstGeom>
            <a:noFill/>
          </p:spPr>
          <p:txBody>
            <a:bodyPr wrap="square" rtlCol="0">
              <a:spAutoFit/>
            </a:bodyPr>
            <a:lstStyle/>
            <a:p>
              <a:pPr algn="ctr"/>
              <a:r>
                <a:rPr lang="en-US" dirty="0">
                  <a:solidFill>
                    <a:srgbClr val="92D050"/>
                  </a:solidFill>
                </a:rPr>
                <a:t>SPSS Modeler</a:t>
              </a:r>
            </a:p>
            <a:p>
              <a:pPr algn="ctr"/>
              <a:r>
                <a:rPr lang="en-US" dirty="0"/>
                <a:t>is the predictive engine </a:t>
              </a:r>
            </a:p>
          </p:txBody>
        </p:sp>
      </p:grpSp>
      <p:grpSp>
        <p:nvGrpSpPr>
          <p:cNvPr id="60" name="Group 59"/>
          <p:cNvGrpSpPr/>
          <p:nvPr/>
        </p:nvGrpSpPr>
        <p:grpSpPr>
          <a:xfrm>
            <a:off x="4765681" y="4260122"/>
            <a:ext cx="2133299" cy="2233081"/>
            <a:chOff x="7915329" y="1403825"/>
            <a:chExt cx="2133299" cy="2233081"/>
          </a:xfrm>
        </p:grpSpPr>
        <p:pic>
          <p:nvPicPr>
            <p:cNvPr id="61" name="Picture 10" descr="https://sendgrid.com/wp-content/uploads/2014/11/AlchemyAPI-logo-220-square.pn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7915329" y="2713576"/>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sentiment analysis </a:t>
              </a:r>
            </a:p>
          </p:txBody>
        </p:sp>
      </p:grpSp>
      <p:cxnSp>
        <p:nvCxnSpPr>
          <p:cNvPr id="19" name="Straight Connector 18"/>
          <p:cNvCxnSpPr/>
          <p:nvPr/>
        </p:nvCxnSpPr>
        <p:spPr>
          <a:xfrm>
            <a:off x="2110450" y="1567160"/>
            <a:ext cx="5700049"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cxnSpLocks/>
          </p:cNvCxnSpPr>
          <p:nvPr/>
        </p:nvCxnSpPr>
        <p:spPr>
          <a:xfrm rot="5400000">
            <a:off x="5452564" y="3966025"/>
            <a:ext cx="666932"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4411919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462630" y="173739"/>
            <a:ext cx="8773668"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3600" dirty="0">
                <a:solidFill>
                  <a:schemeClr val="tx1"/>
                </a:solidFill>
              </a:rPr>
              <a:t>Executive dashboard</a:t>
            </a:r>
          </a:p>
        </p:txBody>
      </p:sp>
      <p:grpSp>
        <p:nvGrpSpPr>
          <p:cNvPr id="9" name="Group 8"/>
          <p:cNvGrpSpPr/>
          <p:nvPr/>
        </p:nvGrpSpPr>
        <p:grpSpPr>
          <a:xfrm>
            <a:off x="382896" y="967202"/>
            <a:ext cx="11456371" cy="5775353"/>
            <a:chOff x="382896" y="967202"/>
            <a:chExt cx="11456371" cy="5775353"/>
          </a:xfrm>
        </p:grpSpPr>
        <p:sp>
          <p:nvSpPr>
            <p:cNvPr id="3" name="TextBox 2"/>
            <p:cNvSpPr txBox="1"/>
            <p:nvPr/>
          </p:nvSpPr>
          <p:spPr>
            <a:xfrm>
              <a:off x="1706564" y="4953000"/>
              <a:ext cx="8809037" cy="338554"/>
            </a:xfrm>
            <a:prstGeom prst="rect">
              <a:avLst/>
            </a:prstGeom>
            <a:noFill/>
          </p:spPr>
          <p:txBody>
            <a:bodyPr wrap="square" rtlCol="0">
              <a:spAutoFit/>
            </a:bodyPr>
            <a:lstStyle/>
            <a:p>
              <a:pPr marL="285750" indent="-285750">
                <a:buFont typeface="Arial" charset="0"/>
                <a:buChar char="•"/>
              </a:pP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96" y="967202"/>
              <a:ext cx="11456371" cy="5775353"/>
            </a:xfrm>
            <a:prstGeom prst="rect">
              <a:avLst/>
            </a:prstGeom>
          </p:spPr>
        </p:pic>
        <p:pic>
          <p:nvPicPr>
            <p:cNvPr id="2" name="Picture 1"/>
            <p:cNvPicPr>
              <a:picLocks noChangeAspect="1"/>
            </p:cNvPicPr>
            <p:nvPr/>
          </p:nvPicPr>
          <p:blipFill rotWithShape="1">
            <a:blip r:embed="rId3"/>
            <a:srcRect l="1676" t="21259" r="82352" b="19785"/>
            <a:stretch/>
          </p:blipFill>
          <p:spPr>
            <a:xfrm>
              <a:off x="9842741" y="2372264"/>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922415" y="2354508"/>
              <a:ext cx="1587260" cy="4043276"/>
            </a:xfrm>
            <a:prstGeom prst="rect">
              <a:avLst/>
            </a:prstGeom>
          </p:spPr>
        </p:pic>
      </p:grpSp>
    </p:spTree>
    <p:extLst>
      <p:ext uri="{BB962C8B-B14F-4D97-AF65-F5344CB8AC3E}">
        <p14:creationId xmlns:p14="http://schemas.microsoft.com/office/powerpoint/2010/main" val="162128835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33309" y="1739448"/>
            <a:ext cx="2758093" cy="3170099"/>
          </a:xfrm>
          <a:prstGeom prst="rect">
            <a:avLst/>
          </a:prstGeom>
          <a:noFill/>
        </p:spPr>
        <p:txBody>
          <a:bodyPr wrap="square" rtlCol="0">
            <a:spAutoFit/>
          </a:bodyPr>
          <a:lstStyle/>
          <a:p>
            <a:pPr marL="285750" indent="-285750">
              <a:buFont typeface="Arial" charset="0"/>
              <a:buChar char="•"/>
            </a:pPr>
            <a:r>
              <a:rPr lang="en-US" sz="2000" dirty="0"/>
              <a:t>Risk is displayed through a coefficient of Employee Attrition Risk ranging from 0 to 1.</a:t>
            </a:r>
          </a:p>
          <a:p>
            <a:pPr marL="285750" indent="-285750">
              <a:buFont typeface="Arial" charset="0"/>
              <a:buChar char="•"/>
            </a:pPr>
            <a:endParaRPr lang="en-US" sz="2000" dirty="0"/>
          </a:p>
          <a:p>
            <a:pPr marL="285750" indent="-285750">
              <a:buFont typeface="Arial" charset="0"/>
              <a:buChar char="•"/>
            </a:pPr>
            <a:r>
              <a:rPr lang="en-US" sz="2000" dirty="0"/>
              <a:t>Results can be easily filtered by SLM, FLM, EE First Name and EE Last Name.</a:t>
            </a:r>
          </a:p>
        </p:txBody>
      </p:sp>
      <p:sp>
        <p:nvSpPr>
          <p:cNvPr id="5" name="Title 2"/>
          <p:cNvSpPr txBox="1">
            <a:spLocks/>
          </p:cNvSpPr>
          <p:nvPr/>
        </p:nvSpPr>
        <p:spPr>
          <a:xfrm>
            <a:off x="81280" y="97149"/>
            <a:ext cx="12110720" cy="123282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People Managers can identify employees with high/critical attrition risk</a:t>
            </a:r>
          </a:p>
        </p:txBody>
      </p:sp>
      <p:grpSp>
        <p:nvGrpSpPr>
          <p:cNvPr id="11" name="Group 10"/>
          <p:cNvGrpSpPr/>
          <p:nvPr/>
        </p:nvGrpSpPr>
        <p:grpSpPr>
          <a:xfrm>
            <a:off x="81280" y="1648008"/>
            <a:ext cx="9086487" cy="4530705"/>
            <a:chOff x="81280" y="1648008"/>
            <a:chExt cx="9086487" cy="453070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 y="1648008"/>
              <a:ext cx="9086487" cy="4530705"/>
            </a:xfrm>
            <a:prstGeom prst="rect">
              <a:avLst/>
            </a:prstGeom>
          </p:spPr>
        </p:pic>
        <p:pic>
          <p:nvPicPr>
            <p:cNvPr id="6" name="Picture 5"/>
            <p:cNvPicPr>
              <a:picLocks noChangeAspect="1"/>
            </p:cNvPicPr>
            <p:nvPr/>
          </p:nvPicPr>
          <p:blipFill rotWithShape="1">
            <a:blip r:embed="rId3"/>
            <a:srcRect l="51434" t="21000" r="33940" b="56463"/>
            <a:stretch/>
          </p:blipFill>
          <p:spPr>
            <a:xfrm>
              <a:off x="7691333" y="2833641"/>
              <a:ext cx="1201207" cy="1277349"/>
            </a:xfrm>
            <a:prstGeom prst="rect">
              <a:avLst/>
            </a:prstGeom>
          </p:spPr>
        </p:pic>
        <p:sp>
          <p:nvSpPr>
            <p:cNvPr id="4" name="Rectangle 3"/>
            <p:cNvSpPr/>
            <p:nvPr/>
          </p:nvSpPr>
          <p:spPr>
            <a:xfrm>
              <a:off x="7691332" y="3304674"/>
              <a:ext cx="1140247"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51434" t="48193" r="36375" b="49203"/>
            <a:stretch/>
          </p:blipFill>
          <p:spPr>
            <a:xfrm>
              <a:off x="6321579" y="2779666"/>
              <a:ext cx="1001241" cy="147591"/>
            </a:xfrm>
            <a:prstGeom prst="rect">
              <a:avLst/>
            </a:prstGeom>
          </p:spPr>
        </p:pic>
        <p:pic>
          <p:nvPicPr>
            <p:cNvPr id="9" name="Picture 8"/>
            <p:cNvPicPr>
              <a:picLocks noChangeAspect="1"/>
            </p:cNvPicPr>
            <p:nvPr/>
          </p:nvPicPr>
          <p:blipFill rotWithShape="1">
            <a:blip r:embed="rId3"/>
            <a:srcRect l="1676" t="21259" r="82352" b="52024"/>
            <a:stretch/>
          </p:blipFill>
          <p:spPr>
            <a:xfrm>
              <a:off x="7700008" y="4617781"/>
              <a:ext cx="1192532" cy="1376620"/>
            </a:xfrm>
            <a:prstGeom prst="rect">
              <a:avLst/>
            </a:prstGeom>
          </p:spPr>
        </p:pic>
        <p:pic>
          <p:nvPicPr>
            <p:cNvPr id="10" name="Picture 9"/>
            <p:cNvPicPr>
              <a:picLocks noChangeAspect="1"/>
            </p:cNvPicPr>
            <p:nvPr/>
          </p:nvPicPr>
          <p:blipFill rotWithShape="1">
            <a:blip r:embed="rId3"/>
            <a:srcRect l="1676" t="21259" r="82352" b="52024"/>
            <a:stretch/>
          </p:blipFill>
          <p:spPr>
            <a:xfrm>
              <a:off x="6252569" y="4617781"/>
              <a:ext cx="1192532" cy="1376620"/>
            </a:xfrm>
            <a:prstGeom prst="rect">
              <a:avLst/>
            </a:prstGeom>
          </p:spPr>
        </p:pic>
      </p:grpSp>
    </p:spTree>
    <p:extLst>
      <p:ext uri="{BB962C8B-B14F-4D97-AF65-F5344CB8AC3E}">
        <p14:creationId xmlns:p14="http://schemas.microsoft.com/office/powerpoint/2010/main" val="159653396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0" y="6397938"/>
            <a:ext cx="9840120" cy="369332"/>
          </a:xfrm>
          <a:prstGeom prst="rect">
            <a:avLst/>
          </a:prstGeom>
          <a:noFill/>
        </p:spPr>
        <p:txBody>
          <a:bodyPr wrap="square" rtlCol="0">
            <a:spAutoFit/>
          </a:bodyPr>
          <a:lstStyle/>
          <a:p>
            <a:r>
              <a:rPr lang="en-US" dirty="0"/>
              <a:t>Results are broken down into Employee-initiated and Manager-initiated attrition scenarios.</a:t>
            </a:r>
          </a:p>
        </p:txBody>
      </p:sp>
      <p:sp>
        <p:nvSpPr>
          <p:cNvPr id="5" name="Title 2"/>
          <p:cNvSpPr txBox="1">
            <a:spLocks/>
          </p:cNvSpPr>
          <p:nvPr/>
        </p:nvSpPr>
        <p:spPr>
          <a:xfrm>
            <a:off x="175104" y="153418"/>
            <a:ext cx="12118496" cy="105562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Reason for Leaving indicated by the employees in the exit interviews</a:t>
            </a:r>
          </a:p>
        </p:txBody>
      </p:sp>
      <p:grpSp>
        <p:nvGrpSpPr>
          <p:cNvPr id="2" name="Group 1"/>
          <p:cNvGrpSpPr/>
          <p:nvPr/>
        </p:nvGrpSpPr>
        <p:grpSpPr>
          <a:xfrm>
            <a:off x="175104" y="1209039"/>
            <a:ext cx="10510173" cy="5138099"/>
            <a:chOff x="175104" y="1209039"/>
            <a:chExt cx="10510173" cy="513809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4" y="1209039"/>
              <a:ext cx="10510173" cy="5138099"/>
            </a:xfrm>
            <a:prstGeom prst="rect">
              <a:avLst/>
            </a:prstGeom>
          </p:spPr>
        </p:pic>
        <p:pic>
          <p:nvPicPr>
            <p:cNvPr id="6" name="Picture 5"/>
            <p:cNvPicPr>
              <a:picLocks noChangeAspect="1"/>
            </p:cNvPicPr>
            <p:nvPr/>
          </p:nvPicPr>
          <p:blipFill rotWithShape="1">
            <a:blip r:embed="rId3"/>
            <a:srcRect l="1676" t="21259" r="82352" b="19785"/>
            <a:stretch/>
          </p:blipFill>
          <p:spPr>
            <a:xfrm>
              <a:off x="8990329" y="2454450"/>
              <a:ext cx="1442964" cy="3675705"/>
            </a:xfrm>
            <a:prstGeom prst="rect">
              <a:avLst/>
            </a:prstGeom>
          </p:spPr>
        </p:pic>
        <p:pic>
          <p:nvPicPr>
            <p:cNvPr id="7" name="Picture 6"/>
            <p:cNvPicPr>
              <a:picLocks noChangeAspect="1"/>
            </p:cNvPicPr>
            <p:nvPr/>
          </p:nvPicPr>
          <p:blipFill rotWithShape="1">
            <a:blip r:embed="rId3"/>
            <a:srcRect l="51434" t="21000" r="32594" b="20044"/>
            <a:stretch/>
          </p:blipFill>
          <p:spPr>
            <a:xfrm>
              <a:off x="7110643" y="2454450"/>
              <a:ext cx="1442964" cy="3675705"/>
            </a:xfrm>
            <a:prstGeom prst="rect">
              <a:avLst/>
            </a:prstGeom>
          </p:spPr>
        </p:pic>
      </p:grpSp>
    </p:spTree>
    <p:extLst>
      <p:ext uri="{BB962C8B-B14F-4D97-AF65-F5344CB8AC3E}">
        <p14:creationId xmlns:p14="http://schemas.microsoft.com/office/powerpoint/2010/main" val="20503781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537044" y="216426"/>
            <a:ext cx="2477908" cy="1681822"/>
          </a:xfrm>
          <a:prstGeom prst="rect">
            <a:avLst/>
          </a:prstGeom>
        </p:spPr>
      </p:pic>
      <p:sp>
        <p:nvSpPr>
          <p:cNvPr id="5" name="Rectangle 4"/>
          <p:cNvSpPr/>
          <p:nvPr/>
        </p:nvSpPr>
        <p:spPr>
          <a:xfrm>
            <a:off x="3019955" y="6323200"/>
            <a:ext cx="5897448" cy="369332"/>
          </a:xfrm>
          <a:prstGeom prst="rect">
            <a:avLst/>
          </a:prstGeom>
        </p:spPr>
        <p:txBody>
          <a:bodyPr wrap="none">
            <a:spAutoFit/>
          </a:bodyPr>
          <a:lstStyle/>
          <a:p>
            <a:r>
              <a:rPr lang="en-US" dirty="0"/>
              <a:t>https://www.1800flowers.com/gwyn-1800flowers?flws_rd=1</a:t>
            </a: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p:blipFill>
        <p:spPr>
          <a:xfrm>
            <a:off x="497711" y="2974692"/>
            <a:ext cx="9186308" cy="3136741"/>
          </a:xfrm>
          <a:prstGeom prst="rect">
            <a:avLst/>
          </a:prstGeom>
        </p:spPr>
      </p:pic>
      <p:sp>
        <p:nvSpPr>
          <p:cNvPr id="7" name="Rectangle 6"/>
          <p:cNvSpPr/>
          <p:nvPr/>
        </p:nvSpPr>
        <p:spPr>
          <a:xfrm>
            <a:off x="648181" y="312812"/>
            <a:ext cx="7974959" cy="2123658"/>
          </a:xfrm>
          <a:prstGeom prst="rect">
            <a:avLst/>
          </a:prstGeom>
        </p:spPr>
        <p:txBody>
          <a:bodyPr wrap="square">
            <a:spAutoFit/>
          </a:bodyPr>
          <a:lstStyle/>
          <a:p>
            <a:pPr algn="just"/>
            <a:r>
              <a:rPr lang="en-US" sz="3600" b="1" dirty="0">
                <a:solidFill>
                  <a:srgbClr val="FFC000"/>
                </a:solidFill>
              </a:rPr>
              <a:t>1-800-Flowers</a:t>
            </a:r>
          </a:p>
          <a:p>
            <a:pPr algn="just"/>
            <a:r>
              <a:rPr lang="en-US" sz="2400" dirty="0"/>
              <a:t>1-800-Flowers features a handy virtual assistant named Gwyn who lives on the website and helps you shop for gifts across all of company’s retail brands, including Fruit Bouquets and Popcorn Factory.</a:t>
            </a:r>
          </a:p>
        </p:txBody>
      </p:sp>
    </p:spTree>
    <p:extLst>
      <p:ext uri="{BB962C8B-B14F-4D97-AF65-F5344CB8AC3E}">
        <p14:creationId xmlns:p14="http://schemas.microsoft.com/office/powerpoint/2010/main" val="112492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5584" y="153418"/>
            <a:ext cx="11986416" cy="40538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get insights on the most likely reason for leaving for employees at high / critical risk, based on historical results from employees with similar profiles</a:t>
            </a:r>
          </a:p>
        </p:txBody>
      </p:sp>
      <p:grpSp>
        <p:nvGrpSpPr>
          <p:cNvPr id="2" name="Group 1"/>
          <p:cNvGrpSpPr/>
          <p:nvPr/>
        </p:nvGrpSpPr>
        <p:grpSpPr>
          <a:xfrm>
            <a:off x="448969" y="1520838"/>
            <a:ext cx="11231945" cy="5144272"/>
            <a:chOff x="448969" y="1520838"/>
            <a:chExt cx="11231945" cy="514427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69" y="1520838"/>
              <a:ext cx="11231945" cy="5144272"/>
            </a:xfrm>
            <a:prstGeom prst="rect">
              <a:avLst/>
            </a:prstGeom>
          </p:spPr>
        </p:pic>
        <p:pic>
          <p:nvPicPr>
            <p:cNvPr id="4" name="Picture 3"/>
            <p:cNvPicPr>
              <a:picLocks noChangeAspect="1"/>
            </p:cNvPicPr>
            <p:nvPr/>
          </p:nvPicPr>
          <p:blipFill rotWithShape="1">
            <a:blip r:embed="rId3"/>
            <a:srcRect l="51434" t="21000" r="33940" b="56463"/>
            <a:stretch/>
          </p:blipFill>
          <p:spPr>
            <a:xfrm>
              <a:off x="9996434" y="2710276"/>
              <a:ext cx="1453461" cy="1545592"/>
            </a:xfrm>
            <a:prstGeom prst="rect">
              <a:avLst/>
            </a:prstGeom>
          </p:spPr>
        </p:pic>
        <p:pic>
          <p:nvPicPr>
            <p:cNvPr id="8" name="Picture 7"/>
            <p:cNvPicPr>
              <a:picLocks noChangeAspect="1"/>
            </p:cNvPicPr>
            <p:nvPr/>
          </p:nvPicPr>
          <p:blipFill rotWithShape="1">
            <a:blip r:embed="rId3"/>
            <a:srcRect l="51434" t="48193" r="36375" b="49203"/>
            <a:stretch/>
          </p:blipFill>
          <p:spPr>
            <a:xfrm>
              <a:off x="8421765" y="2710276"/>
              <a:ext cx="1211502" cy="178585"/>
            </a:xfrm>
            <a:prstGeom prst="rect">
              <a:avLst/>
            </a:prstGeom>
          </p:spPr>
        </p:pic>
        <p:pic>
          <p:nvPicPr>
            <p:cNvPr id="9" name="Picture 8"/>
            <p:cNvPicPr>
              <a:picLocks noChangeAspect="1"/>
            </p:cNvPicPr>
            <p:nvPr/>
          </p:nvPicPr>
          <p:blipFill rotWithShape="1">
            <a:blip r:embed="rId3"/>
            <a:srcRect l="1676" t="21259" r="82352" b="52024"/>
            <a:stretch/>
          </p:blipFill>
          <p:spPr>
            <a:xfrm>
              <a:off x="10006931" y="4785211"/>
              <a:ext cx="1442964" cy="1665710"/>
            </a:xfrm>
            <a:prstGeom prst="rect">
              <a:avLst/>
            </a:prstGeom>
          </p:spPr>
        </p:pic>
        <p:pic>
          <p:nvPicPr>
            <p:cNvPr id="10" name="Picture 9"/>
            <p:cNvPicPr>
              <a:picLocks noChangeAspect="1"/>
            </p:cNvPicPr>
            <p:nvPr/>
          </p:nvPicPr>
          <p:blipFill rotWithShape="1">
            <a:blip r:embed="rId3"/>
            <a:srcRect l="1676" t="21259" r="82352" b="52024"/>
            <a:stretch/>
          </p:blipFill>
          <p:spPr>
            <a:xfrm>
              <a:off x="8352642" y="4785208"/>
              <a:ext cx="1442964" cy="1665710"/>
            </a:xfrm>
            <a:prstGeom prst="rect">
              <a:avLst/>
            </a:prstGeom>
          </p:spPr>
        </p:pic>
        <p:sp>
          <p:nvSpPr>
            <p:cNvPr id="6" name="Rectangle 5"/>
            <p:cNvSpPr/>
            <p:nvPr/>
          </p:nvSpPr>
          <p:spPr>
            <a:xfrm>
              <a:off x="10022556" y="5444635"/>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27828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14249" y="92459"/>
            <a:ext cx="1207775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Sentiment Analysis results from employee feedback surveys.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50" y="1135073"/>
            <a:ext cx="11357267" cy="5543856"/>
          </a:xfrm>
          <a:prstGeom prst="rect">
            <a:avLst/>
          </a:prstGeom>
        </p:spPr>
      </p:pic>
    </p:spTree>
    <p:extLst>
      <p:ext uri="{BB962C8B-B14F-4D97-AF65-F5344CB8AC3E}">
        <p14:creationId xmlns:p14="http://schemas.microsoft.com/office/powerpoint/2010/main" val="57427268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86864" y="159526"/>
            <a:ext cx="11742576" cy="765034"/>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Second Line Managers can identify the First Line Managers whose teams have the highest average Coefficient of Employee Attrition Risk. </a:t>
            </a:r>
          </a:p>
        </p:txBody>
      </p:sp>
      <p:grpSp>
        <p:nvGrpSpPr>
          <p:cNvPr id="2" name="Group 1"/>
          <p:cNvGrpSpPr/>
          <p:nvPr/>
        </p:nvGrpSpPr>
        <p:grpSpPr>
          <a:xfrm>
            <a:off x="505360" y="1260015"/>
            <a:ext cx="11063004" cy="5383600"/>
            <a:chOff x="505360" y="1260015"/>
            <a:chExt cx="11063004" cy="53836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60" y="1260015"/>
              <a:ext cx="11063004" cy="5383600"/>
            </a:xfrm>
            <a:prstGeom prst="rect">
              <a:avLst/>
            </a:prstGeom>
          </p:spPr>
        </p:pic>
        <p:pic>
          <p:nvPicPr>
            <p:cNvPr id="4" name="Picture 3"/>
            <p:cNvPicPr>
              <a:picLocks noChangeAspect="1"/>
            </p:cNvPicPr>
            <p:nvPr/>
          </p:nvPicPr>
          <p:blipFill rotWithShape="1">
            <a:blip r:embed="rId3"/>
            <a:srcRect l="1676" t="21259" r="82352" b="19785"/>
            <a:stretch/>
          </p:blipFill>
          <p:spPr>
            <a:xfrm>
              <a:off x="9735165" y="2404538"/>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782562" y="2397539"/>
              <a:ext cx="1587260" cy="4043276"/>
            </a:xfrm>
            <a:prstGeom prst="rect">
              <a:avLst/>
            </a:prstGeom>
          </p:spPr>
        </p:pic>
        <p:sp>
          <p:nvSpPr>
            <p:cNvPr id="8" name="Rectangle 7"/>
            <p:cNvSpPr/>
            <p:nvPr/>
          </p:nvSpPr>
          <p:spPr>
            <a:xfrm>
              <a:off x="7782562" y="4960541"/>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93271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GOING ONE STEP DEEPER</a:t>
            </a:r>
          </a:p>
        </p:txBody>
      </p:sp>
    </p:spTree>
    <p:extLst>
      <p:ext uri="{BB962C8B-B14F-4D97-AF65-F5344CB8AC3E}">
        <p14:creationId xmlns:p14="http://schemas.microsoft.com/office/powerpoint/2010/main" val="232675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spTree>
    <p:extLst>
      <p:ext uri="{BB962C8B-B14F-4D97-AF65-F5344CB8AC3E}">
        <p14:creationId xmlns:p14="http://schemas.microsoft.com/office/powerpoint/2010/main" val="108712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558537" y="-219919"/>
            <a:ext cx="9554161" cy="1076446"/>
          </a:xfrm>
        </p:spPr>
        <p:txBody>
          <a:bodyPr>
            <a:normAutofit/>
          </a:bodyPr>
          <a:lstStyle/>
          <a:p>
            <a:r>
              <a:rPr lang="en-US" sz="4800" dirty="0"/>
              <a:t>Bluemix</a:t>
            </a:r>
          </a:p>
        </p:txBody>
      </p:sp>
      <p:sp>
        <p:nvSpPr>
          <p:cNvPr id="3" name="Content Placeholder 2"/>
          <p:cNvSpPr>
            <a:spLocks noGrp="1"/>
          </p:cNvSpPr>
          <p:nvPr>
            <p:ph idx="1"/>
          </p:nvPr>
        </p:nvSpPr>
        <p:spPr>
          <a:xfrm>
            <a:off x="254643" y="856527"/>
            <a:ext cx="11582400" cy="4297362"/>
          </a:xfrm>
        </p:spPr>
        <p:txBody>
          <a:bodyPr/>
          <a:lstStyle/>
          <a:p>
            <a:pPr lvl="1"/>
            <a:r>
              <a:rPr lang="en-US" dirty="0"/>
              <a:t>IBM </a:t>
            </a:r>
            <a:r>
              <a:rPr lang="en-US" b="1" dirty="0"/>
              <a:t>Bluemix</a:t>
            </a:r>
            <a:r>
              <a:rPr lang="en-US" dirty="0"/>
              <a:t> is a cloud platform as a service (PaaS) developed by IBM. It supports several programming languages and services as well as integrated DevOps to build, run, deploy and manage applications on the cloud. </a:t>
            </a:r>
            <a:r>
              <a:rPr lang="en-US" b="1" dirty="0"/>
              <a:t>Bluemix</a:t>
            </a:r>
            <a:r>
              <a:rPr lang="en-US" dirty="0"/>
              <a:t> is based on Cloud Foundry open technology and runs on SoftLayer infrastructure.</a:t>
            </a:r>
            <a:endParaRPr lang="en-US" i="1" dirty="0">
              <a:hlinkClick r:id="rId2"/>
            </a:endParaRPr>
          </a:p>
          <a:p>
            <a:pPr lvl="1"/>
            <a:r>
              <a:rPr lang="en-US" i="1" dirty="0">
                <a:hlinkClick r:id="rId2"/>
              </a:rPr>
              <a:t>https://console.ng.</a:t>
            </a:r>
            <a:r>
              <a:rPr lang="en-US" b="1" i="1" dirty="0">
                <a:hlinkClick r:id="rId2"/>
              </a:rPr>
              <a:t>bluemix</a:t>
            </a:r>
            <a:r>
              <a:rPr lang="en-US" i="1" dirty="0">
                <a:hlinkClick r:id="rId2"/>
              </a:rPr>
              <a:t>.net/</a:t>
            </a:r>
            <a:endParaRPr lang="en-US" i="1" dirty="0"/>
          </a:p>
          <a:p>
            <a:pPr lvl="1"/>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64314" y="2314644"/>
            <a:ext cx="3872729" cy="43870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4673" y="2314644"/>
            <a:ext cx="7052183" cy="4406530"/>
          </a:xfrm>
          <a:prstGeom prst="rect">
            <a:avLst/>
          </a:prstGeom>
        </p:spPr>
      </p:pic>
    </p:spTree>
    <p:extLst>
      <p:ext uri="{BB962C8B-B14F-4D97-AF65-F5344CB8AC3E}">
        <p14:creationId xmlns:p14="http://schemas.microsoft.com/office/powerpoint/2010/main" val="4674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411642" y="0"/>
            <a:ext cx="9554161" cy="1076446"/>
          </a:xfrm>
        </p:spPr>
        <p:txBody>
          <a:bodyPr>
            <a:normAutofit/>
          </a:bodyPr>
          <a:lstStyle/>
          <a:p>
            <a:r>
              <a:rPr lang="en-US" sz="6000" dirty="0"/>
              <a:t>Node-RED</a:t>
            </a:r>
          </a:p>
        </p:txBody>
      </p:sp>
      <p:sp>
        <p:nvSpPr>
          <p:cNvPr id="3" name="Content Placeholder 2"/>
          <p:cNvSpPr>
            <a:spLocks noGrp="1"/>
          </p:cNvSpPr>
          <p:nvPr>
            <p:ph idx="1"/>
          </p:nvPr>
        </p:nvSpPr>
        <p:spPr>
          <a:xfrm>
            <a:off x="185195" y="1180355"/>
            <a:ext cx="11582400" cy="4297362"/>
          </a:xfrm>
        </p:spPr>
        <p:txBody>
          <a:bodyPr/>
          <a:lstStyle/>
          <a:p>
            <a:pPr lvl="1"/>
            <a:r>
              <a:rPr lang="en-US" dirty="0"/>
              <a:t>A visual tool for wiring the Internet of Things. Node-RED is a tool for wiring together hardware devices, APIs and online services in new and interesting ways. Flows can be then deployed to the Node.js runtime with a single click.</a:t>
            </a:r>
          </a:p>
          <a:p>
            <a:pPr lvl="1"/>
            <a:r>
              <a:rPr lang="en-US" dirty="0">
                <a:hlinkClick r:id="rId2"/>
              </a:rPr>
              <a:t>http://noderedguide.com/</a:t>
            </a:r>
            <a:endParaRPr lang="en-US" dirty="0"/>
          </a:p>
          <a:p>
            <a:pPr lvl="1"/>
            <a:endParaRPr lang="en-US" dirty="0"/>
          </a:p>
        </p:txBody>
      </p:sp>
      <p:pic>
        <p:nvPicPr>
          <p:cNvPr id="1026" name="Picture 2" descr="https://cdn-learn.adafruit.com/guides/images/000/000/483/medium800/node-red-screenshot.png?1448301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249" y="1976202"/>
            <a:ext cx="657987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9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164466" y="1076446"/>
            <a:ext cx="9769033" cy="6192457"/>
          </a:xfrm>
        </p:spPr>
        <p:txBody>
          <a:bodyPr>
            <a:normAutofit lnSpcReduction="10000"/>
          </a:bodyPr>
          <a:lstStyle/>
          <a:p>
            <a:pPr algn="just"/>
            <a:r>
              <a:rPr lang="en-US" sz="2800" b="1" dirty="0" err="1"/>
              <a:t>DashDB</a:t>
            </a:r>
            <a:endParaRPr lang="en-US" sz="2800" b="1" dirty="0"/>
          </a:p>
          <a:p>
            <a:pPr lvl="1" algn="just"/>
            <a:r>
              <a:rPr lang="en-US" sz="2400" dirty="0"/>
              <a:t>IBM </a:t>
            </a:r>
            <a:r>
              <a:rPr lang="en-US" sz="2400" dirty="0" err="1"/>
              <a:t>dashDB</a:t>
            </a:r>
            <a:r>
              <a:rPr lang="en-US" sz="2400" dirty="0"/>
              <a:t> is a cloud data warehouse service for analytics, reporting and business intelligence (BI). IBM manages the setup, configuration and operation of IBM </a:t>
            </a:r>
            <a:r>
              <a:rPr lang="en-US" sz="2400" dirty="0" err="1"/>
              <a:t>dashDB</a:t>
            </a:r>
            <a:r>
              <a:rPr lang="en-US" sz="2400" dirty="0"/>
              <a:t>. Designed for performance and scale, it uses IBM BLU Acceleration, embedded Netezza analytics and MPP architecture. </a:t>
            </a:r>
          </a:p>
          <a:p>
            <a:pPr lvl="1" algn="just"/>
            <a:r>
              <a:rPr lang="en-US" sz="2400" dirty="0"/>
              <a:t>It’s compatible with advanced analytics tooling, including R predictive analytics and IBM Watson Analytics. It works with a wide range of third-party BI tools. IBM </a:t>
            </a:r>
            <a:r>
              <a:rPr lang="en-US" sz="2400" dirty="0" err="1"/>
              <a:t>dashDB</a:t>
            </a:r>
            <a:r>
              <a:rPr lang="en-US" sz="2400" dirty="0"/>
              <a:t> is available as a service on the IBM Bluemix cloud platform and connects directly with other IBM cloud data services.</a:t>
            </a:r>
          </a:p>
          <a:p>
            <a:pPr lvl="1" algn="just"/>
            <a:endParaRPr lang="en-US" sz="2400" dirty="0"/>
          </a:p>
          <a:p>
            <a:pPr algn="just"/>
            <a:r>
              <a:rPr lang="en-US" sz="2800" b="1" dirty="0" err="1"/>
              <a:t>Cloudant</a:t>
            </a:r>
            <a:endParaRPr lang="en-US" sz="2800" b="1" dirty="0"/>
          </a:p>
          <a:p>
            <a:pPr lvl="1" algn="just"/>
            <a:r>
              <a:rPr lang="en-US" sz="2400" dirty="0" err="1"/>
              <a:t>Cloudant</a:t>
            </a:r>
            <a:r>
              <a:rPr lang="en-US" sz="2400" dirty="0"/>
              <a:t> is an open source non-relational, distributed database service of the same name that requires zero-configuration. </a:t>
            </a:r>
            <a:r>
              <a:rPr lang="en-US" sz="2400" dirty="0" err="1"/>
              <a:t>Cloudant</a:t>
            </a:r>
            <a:r>
              <a:rPr lang="en-US" sz="2400" dirty="0"/>
              <a:t> is based on the Apache-backed </a:t>
            </a:r>
            <a:r>
              <a:rPr lang="en-US" sz="2400" dirty="0" err="1"/>
              <a:t>CouchDB</a:t>
            </a:r>
            <a:r>
              <a:rPr lang="en-US" sz="2400" dirty="0"/>
              <a:t> project and the open source </a:t>
            </a:r>
            <a:r>
              <a:rPr lang="en-US" sz="2400" dirty="0" err="1"/>
              <a:t>BigCouch</a:t>
            </a:r>
            <a:r>
              <a:rPr lang="en-US" sz="2400" dirty="0"/>
              <a:t> project.</a:t>
            </a:r>
          </a:p>
          <a:p>
            <a:pPr algn="just"/>
            <a:endParaRPr lang="en-US" sz="2800" dirty="0"/>
          </a:p>
        </p:txBody>
      </p:sp>
      <p:pic>
        <p:nvPicPr>
          <p:cNvPr id="5"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32" y="5361601"/>
            <a:ext cx="1130682" cy="11306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dashdb"/>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611" y="1895826"/>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30654" y="0"/>
            <a:ext cx="9554161" cy="847354"/>
          </a:xfrm>
        </p:spPr>
        <p:txBody>
          <a:bodyPr>
            <a:normAutofit/>
          </a:bodyPr>
          <a:lstStyle/>
          <a:p>
            <a:r>
              <a:rPr lang="en-US" sz="5400" dirty="0"/>
              <a:t>Storage </a:t>
            </a:r>
          </a:p>
        </p:txBody>
      </p:sp>
    </p:spTree>
    <p:extLst>
      <p:ext uri="{BB962C8B-B14F-4D97-AF65-F5344CB8AC3E}">
        <p14:creationId xmlns:p14="http://schemas.microsoft.com/office/powerpoint/2010/main" val="32951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620456" y="963389"/>
            <a:ext cx="10427599" cy="5894611"/>
          </a:xfrm>
        </p:spPr>
        <p:txBody>
          <a:bodyPr>
            <a:normAutofit fontScale="92500" lnSpcReduction="10000"/>
          </a:bodyPr>
          <a:lstStyle/>
          <a:p>
            <a:pPr algn="just"/>
            <a:r>
              <a:rPr lang="en-US" b="1" dirty="0"/>
              <a:t>Watson Visual recognition</a:t>
            </a:r>
          </a:p>
          <a:p>
            <a:pPr lvl="1"/>
            <a:r>
              <a:rPr lang="en-US" dirty="0"/>
              <a:t>Visual Recognition allows users to understand the contents of an image or video frame, answering the question: “What is in this image?” Submit an image, and the service returns scores for relevant classifiers representing things such as objects, events and settings.</a:t>
            </a:r>
          </a:p>
          <a:p>
            <a:r>
              <a:rPr lang="en-US" b="1" dirty="0"/>
              <a:t>Watson Retrieve and Rank</a:t>
            </a:r>
          </a:p>
          <a:p>
            <a:pPr lvl="1"/>
            <a:r>
              <a:rPr lang="en-US" dirty="0"/>
              <a:t>This service helps users find the most relevant information for their query by using a combination of search and machine learning algorithms to detect "signals" in the data. Built on top of Apache </a:t>
            </a:r>
            <a:r>
              <a:rPr lang="en-US" dirty="0" err="1"/>
              <a:t>Solr</a:t>
            </a:r>
            <a:r>
              <a:rPr lang="en-US" dirty="0"/>
              <a:t>, developers load their data into the service, train a machine learning model based on known relevant results, then leverage this model to provide improved results to their end users based on their question or query.</a:t>
            </a:r>
          </a:p>
          <a:p>
            <a:r>
              <a:rPr lang="en-US" b="1" dirty="0"/>
              <a:t>Watson Conversation</a:t>
            </a:r>
          </a:p>
          <a:p>
            <a:pPr lvl="1"/>
            <a:r>
              <a:rPr lang="en-US" dirty="0"/>
              <a:t>The IBM Watson Conversation service enables a developer to automate branching conversations between a user and your application. The Conversation service enables your applications to use natural language to automatically respond to user questions, cross-sell and up-sell, walk users through processes or applications, or even hand-hold users through difficult tasks. </a:t>
            </a:r>
          </a:p>
          <a:p>
            <a:pPr lvl="1"/>
            <a:r>
              <a:rPr lang="en-US" dirty="0"/>
              <a:t>The Conversation service can track and store user profile information to learn more about end users, guide them through processes based on their unique situation, or pass their information to a back-end system to help them take action and get the help they need.</a:t>
            </a:r>
          </a:p>
          <a:p>
            <a:pPr lvl="1"/>
            <a:endParaRPr lang="en-US" dirty="0"/>
          </a:p>
          <a:p>
            <a:endParaRPr lang="en-US" dirty="0"/>
          </a:p>
        </p:txBody>
      </p:sp>
      <p:pic>
        <p:nvPicPr>
          <p:cNvPr id="10" name="Picture 10" descr="https://sendgrid.com/wp-content/uploads/2014/11/AlchemyAPI-logo-220-square.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99058" y="1095357"/>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91758" y="-127322"/>
            <a:ext cx="9554161" cy="847354"/>
          </a:xfrm>
        </p:spPr>
        <p:txBody>
          <a:bodyPr>
            <a:normAutofit/>
          </a:bodyPr>
          <a:lstStyle/>
          <a:p>
            <a:r>
              <a:rPr lang="en-US" sz="4400" dirty="0"/>
              <a:t>Cognitive components </a:t>
            </a:r>
          </a:p>
        </p:txBody>
      </p:sp>
      <p:pic>
        <p:nvPicPr>
          <p:cNvPr id="9218" name="Picture 2" descr="Image result for watson retrieve and ra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24" y="2696626"/>
            <a:ext cx="1209738" cy="1209738"/>
          </a:xfrm>
          <a:prstGeom prst="ellipse">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tson convers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18" y="4581266"/>
            <a:ext cx="1243750" cy="124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56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439838" y="5535592"/>
            <a:ext cx="4777270" cy="369332"/>
          </a:xfrm>
          <a:prstGeom prst="rect">
            <a:avLst/>
          </a:prstGeom>
        </p:spPr>
        <p:txBody>
          <a:bodyPr wrap="none">
            <a:spAutoFit/>
          </a:bodyPr>
          <a:lstStyle/>
          <a:p>
            <a:r>
              <a:rPr lang="en-US" dirty="0"/>
              <a:t>https://visual-recognition-demo.mybluemix.net/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958" t="16034" r="12639" b="3122"/>
          <a:stretch/>
        </p:blipFill>
        <p:spPr>
          <a:xfrm>
            <a:off x="439838" y="367761"/>
            <a:ext cx="7268902" cy="5040249"/>
          </a:xfrm>
          <a:prstGeom prst="rect">
            <a:avLst/>
          </a:prstGeom>
        </p:spPr>
      </p:pic>
      <p:pic>
        <p:nvPicPr>
          <p:cNvPr id="6" name="Picture 10" descr="https://sendgrid.com/wp-content/uploads/2014/11/AlchemyAPI-logo-220-square.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0558502" y="180957"/>
            <a:ext cx="1246871" cy="12468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20722" y="1683057"/>
            <a:ext cx="3348986" cy="5029201"/>
          </a:xfrm>
          <a:prstGeom prst="rect">
            <a:avLst/>
          </a:prstGeom>
        </p:spPr>
      </p:pic>
    </p:spTree>
    <p:extLst>
      <p:ext uri="{BB962C8B-B14F-4D97-AF65-F5344CB8AC3E}">
        <p14:creationId xmlns:p14="http://schemas.microsoft.com/office/powerpoint/2010/main" val="245826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46363" y="3236088"/>
            <a:ext cx="10838953" cy="4114801"/>
          </a:xfrm>
        </p:spPr>
        <p:txBody>
          <a:bodyPr/>
          <a:lstStyle/>
          <a:p>
            <a:pPr marL="0" indent="0" algn="just">
              <a:buNone/>
            </a:pPr>
            <a:r>
              <a:rPr lang="en-US" sz="3600" b="1" dirty="0">
                <a:solidFill>
                  <a:srgbClr val="FFC000"/>
                </a:solidFill>
              </a:rPr>
              <a:t>Macy’s</a:t>
            </a:r>
          </a:p>
          <a:p>
            <a:pPr marL="0" indent="0" algn="just">
              <a:buNone/>
            </a:pPr>
            <a:r>
              <a:rPr lang="en-US" dirty="0"/>
              <a:t>Most companies struggle to provide consistent, excellent customer service. The struggle is even more real when you’re the largest US department store chain, operating over 700 locations where customers shop for hundreds of thousands of different products. </a:t>
            </a:r>
          </a:p>
          <a:p>
            <a:pPr marL="0" indent="0" algn="just">
              <a:buNone/>
            </a:pPr>
            <a:r>
              <a:rPr lang="en-US" dirty="0"/>
              <a:t>To help address the relentless flow of consumer inquiries, Macy’s leverages Watson to power OnCall, a support bot currently live at several store locations.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4147" y="196768"/>
            <a:ext cx="7963383" cy="2777925"/>
          </a:xfrm>
          <a:prstGeom prst="rect">
            <a:avLst/>
          </a:prstGeom>
        </p:spPr>
      </p:pic>
      <p:sp>
        <p:nvSpPr>
          <p:cNvPr id="5" name="Rectangle 4"/>
          <p:cNvSpPr/>
          <p:nvPr/>
        </p:nvSpPr>
        <p:spPr>
          <a:xfrm>
            <a:off x="3079819" y="3004594"/>
            <a:ext cx="5572038" cy="369332"/>
          </a:xfrm>
          <a:prstGeom prst="rect">
            <a:avLst/>
          </a:prstGeom>
        </p:spPr>
        <p:txBody>
          <a:bodyPr wrap="none">
            <a:spAutoFit/>
          </a:bodyPr>
          <a:lstStyle/>
          <a:p>
            <a:r>
              <a:rPr lang="en-US" dirty="0"/>
              <a:t>https://www.macys.com/ce/splash/store-help-chat/index</a:t>
            </a:r>
          </a:p>
        </p:txBody>
      </p:sp>
    </p:spTree>
    <p:extLst>
      <p:ext uri="{BB962C8B-B14F-4D97-AF65-F5344CB8AC3E}">
        <p14:creationId xmlns:p14="http://schemas.microsoft.com/office/powerpoint/2010/main" val="339431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3253" y="1880808"/>
            <a:ext cx="11536545" cy="4563909"/>
          </a:xfrm>
          <a:prstGeom prst="rect">
            <a:avLst/>
          </a:prstGeom>
        </p:spPr>
      </p:pic>
      <p:sp>
        <p:nvSpPr>
          <p:cNvPr id="2" name="TextBox 1"/>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393658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9440" y="1605279"/>
            <a:ext cx="10938460" cy="4863848"/>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8" name="TextBox 17"/>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425754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5200" y="1406320"/>
            <a:ext cx="10441499" cy="5150249"/>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27814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475" y="1744432"/>
            <a:ext cx="10940775" cy="4976367"/>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8319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4615" y="370406"/>
            <a:ext cx="7537435" cy="6047773"/>
          </a:xfrm>
          <a:prstGeom prst="rect">
            <a:avLst/>
          </a:prstGeom>
        </p:spPr>
      </p:pic>
      <p:pic>
        <p:nvPicPr>
          <p:cNvPr id="5" name="Picture 2" descr="Image result for watson retrieve and r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171" y="149039"/>
            <a:ext cx="1209738" cy="1209738"/>
          </a:xfrm>
          <a:prstGeom prst="ellipse">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74615" y="6418179"/>
            <a:ext cx="4652684" cy="369332"/>
          </a:xfrm>
          <a:prstGeom prst="rect">
            <a:avLst/>
          </a:prstGeom>
        </p:spPr>
        <p:txBody>
          <a:bodyPr wrap="none">
            <a:spAutoFit/>
          </a:bodyPr>
          <a:lstStyle/>
          <a:p>
            <a:r>
              <a:rPr lang="en-US" dirty="0"/>
              <a:t>http://retrieve-and-rank-demo.mybluemix.net/</a:t>
            </a:r>
          </a:p>
        </p:txBody>
      </p:sp>
    </p:spTree>
    <p:extLst>
      <p:ext uri="{BB962C8B-B14F-4D97-AF65-F5344CB8AC3E}">
        <p14:creationId xmlns:p14="http://schemas.microsoft.com/office/powerpoint/2010/main" val="15667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4" descr="Image result for watson convers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941" y="202822"/>
            <a:ext cx="1243750" cy="124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90224" y="6381073"/>
            <a:ext cx="4299575" cy="369332"/>
          </a:xfrm>
          <a:prstGeom prst="rect">
            <a:avLst/>
          </a:prstGeom>
        </p:spPr>
        <p:txBody>
          <a:bodyPr wrap="none">
            <a:spAutoFit/>
          </a:bodyPr>
          <a:lstStyle/>
          <a:p>
            <a:r>
              <a:rPr lang="en-US" dirty="0"/>
              <a:t>https://conversation-demo.mybluemix.net/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9753" y="426469"/>
            <a:ext cx="7758974" cy="5756208"/>
          </a:xfrm>
          <a:prstGeom prst="rect">
            <a:avLst/>
          </a:prstGeom>
        </p:spPr>
      </p:pic>
    </p:spTree>
    <p:extLst>
      <p:ext uri="{BB962C8B-B14F-4D97-AF65-F5344CB8AC3E}">
        <p14:creationId xmlns:p14="http://schemas.microsoft.com/office/powerpoint/2010/main" val="344050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58186" y="451413"/>
            <a:ext cx="4170745" cy="5949388"/>
          </a:xfrm>
        </p:spPr>
        <p:txBody>
          <a:bodyPr>
            <a:normAutofit/>
          </a:bodyPr>
          <a:lstStyle/>
          <a:p>
            <a:pPr algn="just"/>
            <a:r>
              <a:rPr lang="en-US" b="1" dirty="0"/>
              <a:t>Watson Machine learning</a:t>
            </a:r>
          </a:p>
          <a:p>
            <a:pPr lvl="1" algn="just"/>
            <a:r>
              <a:rPr lang="en-US" dirty="0"/>
              <a:t>Predictive Analytics for Bluemix is an offering that makes it easy for developers and data scientists to work together to integrate predictive analytics with their applications. Using the SPSS analytics platform, Predictive Analytics allows you to score (predictive) models built in the IBM SPSS Modeler client . The Predictive Analytics service is a set of REST APIs that can be called from any programming language.</a:t>
            </a:r>
          </a:p>
          <a:p>
            <a:pPr algn="just"/>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29944" y="451413"/>
            <a:ext cx="7461042" cy="5831328"/>
          </a:xfrm>
          <a:prstGeom prst="rect">
            <a:avLst/>
          </a:prstGeom>
        </p:spPr>
      </p:pic>
      <p:sp>
        <p:nvSpPr>
          <p:cNvPr id="10" name="Rectangle 9"/>
          <p:cNvSpPr/>
          <p:nvPr/>
        </p:nvSpPr>
        <p:spPr>
          <a:xfrm>
            <a:off x="4529944" y="6305891"/>
            <a:ext cx="5827236" cy="369332"/>
          </a:xfrm>
          <a:prstGeom prst="rect">
            <a:avLst/>
          </a:prstGeom>
        </p:spPr>
        <p:txBody>
          <a:bodyPr wrap="none">
            <a:spAutoFit/>
          </a:bodyPr>
          <a:lstStyle/>
          <a:p>
            <a:r>
              <a:rPr lang="en-US" dirty="0"/>
              <a:t>https://product-line-prediction-alexj42-855.mybluemix.net/</a:t>
            </a:r>
          </a:p>
        </p:txBody>
      </p:sp>
    </p:spTree>
    <p:extLst>
      <p:ext uri="{BB962C8B-B14F-4D97-AF65-F5344CB8AC3E}">
        <p14:creationId xmlns:p14="http://schemas.microsoft.com/office/powerpoint/2010/main" val="76714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0" y="1205470"/>
            <a:ext cx="11582400" cy="5882322"/>
          </a:xfrm>
        </p:spPr>
        <p:txBody>
          <a:bodyPr>
            <a:normAutofit/>
          </a:bodyPr>
          <a:lstStyle/>
          <a:p>
            <a:pPr lvl="1"/>
            <a:r>
              <a:rPr lang="en-US" altLang="en-US" dirty="0">
                <a:latin typeface="Arial" panose="020B0604020202020204" pitchFamily="34" charset="0"/>
              </a:rPr>
              <a:t>Slack is an instant messaging and collaboration system. </a:t>
            </a:r>
          </a:p>
          <a:p>
            <a:pPr lvl="2"/>
            <a:r>
              <a:rPr lang="en-US" altLang="en-US" dirty="0">
                <a:latin typeface="Arial" panose="020B0604020202020204" pitchFamily="34" charset="0"/>
              </a:rPr>
              <a:t>Channels : separate messages, discussions and notifications by purpose, department or topic.</a:t>
            </a:r>
          </a:p>
          <a:p>
            <a:pPr lvl="2"/>
            <a:r>
              <a:rPr lang="en-US" altLang="en-US" dirty="0">
                <a:latin typeface="Arial" panose="020B0604020202020204" pitchFamily="34" charset="0"/>
              </a:rPr>
              <a:t>Private Channels</a:t>
            </a:r>
          </a:p>
          <a:p>
            <a:pPr lvl="2"/>
            <a:r>
              <a:rPr lang="en-US" altLang="en-US" dirty="0">
                <a:latin typeface="Arial" panose="020B0604020202020204" pitchFamily="34" charset="0"/>
              </a:rPr>
              <a:t>Direct Messages</a:t>
            </a:r>
          </a:p>
          <a:p>
            <a:pPr lvl="2"/>
            <a:r>
              <a:rPr lang="en-US" altLang="en-US" dirty="0">
                <a:latin typeface="Arial" panose="020B0604020202020204" pitchFamily="34" charset="0"/>
              </a:rPr>
              <a:t>File sharing</a:t>
            </a:r>
          </a:p>
          <a:p>
            <a:pPr lvl="2"/>
            <a:r>
              <a:rPr lang="en-US" altLang="en-US" dirty="0">
                <a:latin typeface="Arial" panose="020B0604020202020204" pitchFamily="34" charset="0"/>
              </a:rPr>
              <a:t>Search</a:t>
            </a:r>
          </a:p>
          <a:p>
            <a:pPr lvl="2"/>
            <a:r>
              <a:rPr lang="en-US" altLang="en-US" dirty="0">
                <a:latin typeface="Arial" panose="020B0604020202020204" pitchFamily="34" charset="0"/>
              </a:rPr>
              <a:t>Notifications</a:t>
            </a:r>
          </a:p>
          <a:p>
            <a:pPr lvl="2"/>
            <a:r>
              <a:rPr lang="en-US" altLang="en-US" dirty="0">
                <a:latin typeface="Arial" panose="020B0604020202020204" pitchFamily="34" charset="0"/>
              </a:rPr>
              <a:t>Build your own integrations.   </a:t>
            </a:r>
          </a:p>
          <a:p>
            <a:pPr lvl="2"/>
            <a:endParaRPr lang="en-US" altLang="en-US" dirty="0">
              <a:latin typeface="Arial" panose="020B0604020202020204" pitchFamily="34" charset="0"/>
            </a:endParaRPr>
          </a:p>
          <a:p>
            <a:pPr marL="463550" lvl="2" indent="0">
              <a:buNone/>
            </a:pPr>
            <a:r>
              <a:rPr lang="en-US" altLang="en-US" dirty="0">
                <a:latin typeface="Arial" panose="020B0604020202020204" pitchFamily="34" charset="0"/>
              </a:rPr>
              <a:t>Slack is being used as integration channel      </a:t>
            </a:r>
          </a:p>
          <a:p>
            <a:endParaRPr lang="en-US" dirty="0"/>
          </a:p>
          <a:p>
            <a:pPr lvl="1"/>
            <a:endParaRPr lang="en-US" dirty="0"/>
          </a:p>
        </p:txBody>
      </p:sp>
      <p:sp>
        <p:nvSpPr>
          <p:cNvPr id="4" name="Title 1"/>
          <p:cNvSpPr>
            <a:spLocks noGrp="1"/>
          </p:cNvSpPr>
          <p:nvPr>
            <p:ph type="title"/>
          </p:nvPr>
        </p:nvSpPr>
        <p:spPr>
          <a:xfrm>
            <a:off x="199160" y="138896"/>
            <a:ext cx="11005133" cy="847354"/>
          </a:xfrm>
        </p:spPr>
        <p:txBody>
          <a:bodyPr>
            <a:normAutofit/>
          </a:bodyPr>
          <a:lstStyle/>
          <a:p>
            <a:r>
              <a:rPr lang="en-US" sz="4400" dirty="0"/>
              <a:t>Non IBM component used in this demo</a:t>
            </a:r>
          </a:p>
        </p:txBody>
      </p:sp>
      <p:pic>
        <p:nvPicPr>
          <p:cNvPr id="12290" name="Picture 2" descr="Image result for s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423" y="2105086"/>
            <a:ext cx="6905625" cy="46386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brandfolder.com/slack/logo/slack-primary-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79" y="4841495"/>
            <a:ext cx="4443484" cy="127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15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Tell me a joke about IBM</a:t>
            </a:r>
            <a:br>
              <a:rPr lang="en-US" dirty="0"/>
            </a:br>
            <a:endParaRPr lang="en-US" dirty="0"/>
          </a:p>
        </p:txBody>
      </p:sp>
    </p:spTree>
    <p:extLst>
      <p:ext uri="{BB962C8B-B14F-4D97-AF65-F5344CB8AC3E}">
        <p14:creationId xmlns:p14="http://schemas.microsoft.com/office/powerpoint/2010/main" val="16015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43417" y="1031558"/>
            <a:ext cx="11582400" cy="5298122"/>
          </a:xfrm>
        </p:spPr>
        <p:txBody>
          <a:bodyPr/>
          <a:lstStyle/>
          <a:p>
            <a:r>
              <a:rPr lang="en-US" dirty="0">
                <a:hlinkClick r:id="rId2"/>
              </a:rPr>
              <a:t>https://new-console.ng.bluemix.net</a:t>
            </a:r>
            <a:endParaRPr lang="en-US"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424" y="1566751"/>
            <a:ext cx="11862386" cy="4928670"/>
          </a:xfrm>
          <a:prstGeom prst="rect">
            <a:avLst/>
          </a:prstGeom>
        </p:spPr>
      </p:pic>
      <p:sp>
        <p:nvSpPr>
          <p:cNvPr id="5" name="Arrow: Right 4"/>
          <p:cNvSpPr/>
          <p:nvPr/>
        </p:nvSpPr>
        <p:spPr bwMode="auto">
          <a:xfrm rot="19800000">
            <a:off x="7965441" y="1791129"/>
            <a:ext cx="842857" cy="44704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TextBox 6"/>
          <p:cNvSpPr txBox="1"/>
          <p:nvPr/>
        </p:nvSpPr>
        <p:spPr>
          <a:xfrm>
            <a:off x="370738" y="108228"/>
            <a:ext cx="2509020" cy="923330"/>
          </a:xfrm>
          <a:prstGeom prst="rect">
            <a:avLst/>
          </a:prstGeom>
          <a:noFill/>
        </p:spPr>
        <p:txBody>
          <a:bodyPr wrap="none" rtlCol="0">
            <a:spAutoFit/>
          </a:bodyPr>
          <a:lstStyle/>
          <a:p>
            <a:r>
              <a:rPr lang="en-US" sz="5400" dirty="0"/>
              <a:t>Bluemix</a:t>
            </a:r>
          </a:p>
        </p:txBody>
      </p:sp>
    </p:spTree>
    <p:extLst>
      <p:ext uri="{BB962C8B-B14F-4D97-AF65-F5344CB8AC3E}">
        <p14:creationId xmlns:p14="http://schemas.microsoft.com/office/powerpoint/2010/main" val="284118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00066" y="203521"/>
            <a:ext cx="10804229" cy="4114801"/>
          </a:xfrm>
        </p:spPr>
        <p:txBody>
          <a:bodyPr/>
          <a:lstStyle/>
          <a:p>
            <a:pPr marL="0" indent="0" algn="just">
              <a:buNone/>
            </a:pPr>
            <a:r>
              <a:rPr lang="en-US" sz="3600" b="1" dirty="0">
                <a:solidFill>
                  <a:srgbClr val="FFC000"/>
                </a:solidFill>
              </a:rPr>
              <a:t>H&amp;R Block</a:t>
            </a:r>
          </a:p>
          <a:p>
            <a:pPr marL="0" indent="0" algn="just">
              <a:buNone/>
            </a:pPr>
            <a:r>
              <a:rPr lang="en-US" dirty="0"/>
              <a:t>“I love doing taxes,” said no one ever, not even tax preparers. To streamline the process, H&amp;R Block integrated Watson to improve client communications, identify deduction opportunities, and optimize your filing strategy. Unlike a human, Watson can analyze all 74,000 pages of tax code, keep up with changes in the law, and calculate the best approach for saving money.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87744" y="2958908"/>
            <a:ext cx="9901616" cy="3388225"/>
          </a:xfrm>
          <a:prstGeom prst="rect">
            <a:avLst/>
          </a:prstGeom>
        </p:spPr>
      </p:pic>
      <p:sp>
        <p:nvSpPr>
          <p:cNvPr id="5" name="Rectangle 4"/>
          <p:cNvSpPr/>
          <p:nvPr/>
        </p:nvSpPr>
        <p:spPr>
          <a:xfrm>
            <a:off x="3222362" y="6347133"/>
            <a:ext cx="5793574" cy="369332"/>
          </a:xfrm>
          <a:prstGeom prst="rect">
            <a:avLst/>
          </a:prstGeom>
        </p:spPr>
        <p:txBody>
          <a:bodyPr wrap="none">
            <a:spAutoFit/>
          </a:bodyPr>
          <a:lstStyle/>
          <a:p>
            <a:r>
              <a:rPr lang="en-US" dirty="0"/>
              <a:t>https://www.hrblock.com/lp/fy17/hrblock-and-watson.html</a:t>
            </a:r>
          </a:p>
        </p:txBody>
      </p:sp>
    </p:spTree>
    <p:extLst>
      <p:ext uri="{BB962C8B-B14F-4D97-AF65-F5344CB8AC3E}">
        <p14:creationId xmlns:p14="http://schemas.microsoft.com/office/powerpoint/2010/main" val="208462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720" y="726758"/>
            <a:ext cx="11236960" cy="5770880"/>
          </a:xfrm>
          <a:prstGeom prst="rect">
            <a:avLst/>
          </a:prstGeom>
        </p:spPr>
      </p:pic>
      <p:sp>
        <p:nvSpPr>
          <p:cNvPr id="5" name="Rectangle 4"/>
          <p:cNvSpPr/>
          <p:nvPr/>
        </p:nvSpPr>
        <p:spPr bwMode="auto">
          <a:xfrm>
            <a:off x="3048000" y="2479040"/>
            <a:ext cx="2814320" cy="1066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568960" y="1097280"/>
            <a:ext cx="447040" cy="2235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Speech Bubble: Rectangle 1"/>
          <p:cNvSpPr/>
          <p:nvPr/>
        </p:nvSpPr>
        <p:spPr bwMode="auto">
          <a:xfrm>
            <a:off x="6146158" y="4051140"/>
            <a:ext cx="2095017" cy="324091"/>
          </a:xfrm>
          <a:prstGeom prst="wedgeRectCallout">
            <a:avLst>
              <a:gd name="adj1" fmla="val -63981"/>
              <a:gd name="adj2" fmla="val -225574"/>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rPr>
              <a:t>Node-RED</a:t>
            </a:r>
            <a:r>
              <a:rPr kumimoji="0" lang="en-US" sz="1400" b="0" i="0" u="none" strike="noStrike" cap="none" normalizeH="0" dirty="0">
                <a:ln>
                  <a:noFill/>
                </a:ln>
                <a:solidFill>
                  <a:schemeClr val="bg1"/>
                </a:solidFill>
                <a:effectLst/>
                <a:latin typeface="Arial" charset="0"/>
              </a:rPr>
              <a:t> Boilerplate</a:t>
            </a:r>
            <a:endParaRPr kumimoji="0" lang="en-US" sz="14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7254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23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4500880"/>
            <a:ext cx="6052344" cy="185928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98718" y="3810000"/>
            <a:ext cx="5137945" cy="69088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1909196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432" y="2939948"/>
            <a:ext cx="10278803" cy="3034551"/>
          </a:xfrm>
          <a:prstGeom prst="rect">
            <a:avLst/>
          </a:prstGeom>
        </p:spPr>
      </p:pic>
      <p:sp>
        <p:nvSpPr>
          <p:cNvPr id="4" name="TextBox 3"/>
          <p:cNvSpPr txBox="1"/>
          <p:nvPr/>
        </p:nvSpPr>
        <p:spPr>
          <a:xfrm>
            <a:off x="272908" y="398317"/>
            <a:ext cx="6328527"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t>Send an email to </a:t>
            </a:r>
            <a:r>
              <a:rPr lang="en-US" sz="2800" dirty="0">
                <a:hlinkClick r:id="rId3"/>
              </a:rPr>
              <a:t>jokes@laudy.net</a:t>
            </a:r>
            <a:r>
              <a:rPr lang="en-US" sz="2800" dirty="0"/>
              <a:t> with </a:t>
            </a:r>
          </a:p>
          <a:p>
            <a:pPr marL="742950" lvl="1" indent="-285750">
              <a:buFont typeface="Arial" panose="020B0604020202020204" pitchFamily="34" charset="0"/>
              <a:buChar char="•"/>
            </a:pPr>
            <a:r>
              <a:rPr lang="en-US" sz="2800" dirty="0"/>
              <a:t>in the subject line </a:t>
            </a:r>
          </a:p>
          <a:p>
            <a:pPr marL="742950" lvl="1" indent="-285750">
              <a:buFont typeface="Arial" panose="020B0604020202020204" pitchFamily="34" charset="0"/>
              <a:buChar char="•"/>
            </a:pPr>
            <a:r>
              <a:rPr lang="en-US" sz="2800" dirty="0"/>
              <a:t>a natural language question asking</a:t>
            </a:r>
          </a:p>
          <a:p>
            <a:pPr marL="742950" lvl="1" indent="-285750">
              <a:buFont typeface="Arial" panose="020B0604020202020204" pitchFamily="34" charset="0"/>
              <a:buChar char="•"/>
            </a:pPr>
            <a:r>
              <a:rPr lang="en-US" sz="2800" dirty="0"/>
              <a:t>you want to receive a joke</a:t>
            </a:r>
          </a:p>
          <a:p>
            <a:pPr marL="742950" lvl="1" indent="-285750">
              <a:buFont typeface="Arial" panose="020B0604020202020204" pitchFamily="34" charset="0"/>
              <a:buChar char="•"/>
            </a:pPr>
            <a:r>
              <a:rPr lang="en-US" sz="2800" dirty="0"/>
              <a:t>on a particular topic</a:t>
            </a:r>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028300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8592" y="1881391"/>
            <a:ext cx="3931920" cy="460248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44640" y="2204720"/>
            <a:ext cx="4043680" cy="323088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56141" y="3787204"/>
            <a:ext cx="2114499" cy="2483307"/>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84541" y="1179596"/>
            <a:ext cx="1574800" cy="548640"/>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737359" y="1036118"/>
            <a:ext cx="1493521" cy="694856"/>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556000" y="3464368"/>
            <a:ext cx="2590800" cy="3169920"/>
          </a:xfrm>
          <a:prstGeom prst="rect">
            <a:avLst/>
          </a:prstGeom>
          <a:ln>
            <a:solidFill>
              <a:schemeClr val="tx1"/>
            </a:solidFill>
          </a:ln>
        </p:spPr>
      </p:pic>
      <p:sp>
        <p:nvSpPr>
          <p:cNvPr id="8" name="Rectangle 7"/>
          <p:cNvSpPr/>
          <p:nvPr/>
        </p:nvSpPr>
        <p:spPr>
          <a:xfrm>
            <a:off x="225524" y="582414"/>
            <a:ext cx="2980303" cy="369332"/>
          </a:xfrm>
          <a:prstGeom prst="rect">
            <a:avLst/>
          </a:prstGeom>
        </p:spPr>
        <p:txBody>
          <a:bodyPr wrap="none">
            <a:spAutoFit/>
          </a:bodyPr>
          <a:lstStyle/>
          <a:p>
            <a:r>
              <a:rPr lang="en-US" dirty="0"/>
              <a:t>Email in-&amp;output definitions</a:t>
            </a:r>
          </a:p>
        </p:txBody>
      </p:sp>
    </p:spTree>
    <p:extLst>
      <p:ext uri="{BB962C8B-B14F-4D97-AF65-F5344CB8AC3E}">
        <p14:creationId xmlns:p14="http://schemas.microsoft.com/office/powerpoint/2010/main" val="301003238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Rectangle 1"/>
          <p:cNvSpPr/>
          <p:nvPr/>
        </p:nvSpPr>
        <p:spPr>
          <a:xfrm>
            <a:off x="152400" y="5457150"/>
            <a:ext cx="5557932" cy="646331"/>
          </a:xfrm>
          <a:prstGeom prst="rect">
            <a:avLst/>
          </a:prstGeom>
        </p:spPr>
        <p:txBody>
          <a:bodyPr wrap="none">
            <a:spAutoFit/>
          </a:bodyPr>
          <a:lstStyle/>
          <a:p>
            <a:r>
              <a:rPr lang="en-US" dirty="0">
                <a:hlinkClick r:id="rId2"/>
              </a:rPr>
              <a:t>https://watson-retrieve-and-rank.ng.bluemix.net/login</a:t>
            </a: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
          <a:stretch/>
        </p:blipFill>
        <p:spPr>
          <a:xfrm>
            <a:off x="152400" y="1635145"/>
            <a:ext cx="11440160" cy="3677920"/>
          </a:xfrm>
          <a:prstGeom prst="rect">
            <a:avLst/>
          </a:prstGeom>
        </p:spPr>
      </p:pic>
      <p:sp>
        <p:nvSpPr>
          <p:cNvPr id="4" name="Rectangle 3"/>
          <p:cNvSpPr/>
          <p:nvPr/>
        </p:nvSpPr>
        <p:spPr bwMode="auto">
          <a:xfrm>
            <a:off x="5008880" y="2763520"/>
            <a:ext cx="300736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483386" y="4521200"/>
            <a:ext cx="946374" cy="304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a:xfrm>
            <a:off x="152400" y="289116"/>
            <a:ext cx="7983276" cy="584775"/>
          </a:xfrm>
          <a:prstGeom prst="rect">
            <a:avLst/>
          </a:prstGeom>
        </p:spPr>
        <p:txBody>
          <a:bodyPr wrap="none">
            <a:spAutoFit/>
          </a:bodyPr>
          <a:lstStyle/>
          <a:p>
            <a:r>
              <a:rPr lang="en-US" sz="3200" dirty="0"/>
              <a:t>The Watson Retrieve and Rank visual interface</a:t>
            </a:r>
          </a:p>
        </p:txBody>
      </p:sp>
    </p:spTree>
    <p:extLst>
      <p:ext uri="{BB962C8B-B14F-4D97-AF65-F5344CB8AC3E}">
        <p14:creationId xmlns:p14="http://schemas.microsoft.com/office/powerpoint/2010/main" val="376191593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65"/>
          <a:stretch/>
        </p:blipFill>
        <p:spPr>
          <a:xfrm>
            <a:off x="284480" y="965200"/>
            <a:ext cx="11551920" cy="261112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2764" y="3610957"/>
            <a:ext cx="4285673" cy="3131127"/>
          </a:xfrm>
          <a:prstGeom prst="rect">
            <a:avLst/>
          </a:prstGeom>
          <a:ln>
            <a:solidFill>
              <a:schemeClr val="tx1"/>
            </a:solidFill>
          </a:ln>
        </p:spPr>
      </p:pic>
      <p:sp>
        <p:nvSpPr>
          <p:cNvPr id="4" name="Arrow: Right 3"/>
          <p:cNvSpPr/>
          <p:nvPr/>
        </p:nvSpPr>
        <p:spPr bwMode="auto">
          <a:xfrm rot="10800000">
            <a:off x="4409440" y="530351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5790988" y="5812750"/>
            <a:ext cx="4999143" cy="923330"/>
          </a:xfrm>
          <a:prstGeom prst="rect">
            <a:avLst/>
          </a:prstGeom>
        </p:spPr>
        <p:txBody>
          <a:bodyPr wrap="square">
            <a:spAutoFit/>
          </a:bodyPr>
          <a:lstStyle/>
          <a:p>
            <a:r>
              <a:rPr lang="en-US" dirty="0">
                <a:hlinkClick r:id="rId4"/>
              </a:rPr>
              <a:t>http://www.ibm.com/watson/developercloud/doc/document-conversion/customizing.shtml</a:t>
            </a:r>
            <a:endParaRPr lang="en-US" dirty="0"/>
          </a:p>
          <a:p>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790988" y="3883813"/>
            <a:ext cx="5618480" cy="1662083"/>
          </a:xfrm>
          <a:prstGeom prst="rect">
            <a:avLst/>
          </a:prstGeom>
          <a:ln>
            <a:solidFill>
              <a:schemeClr val="tx1"/>
            </a:solidFill>
          </a:ln>
        </p:spPr>
      </p:pic>
      <p:sp>
        <p:nvSpPr>
          <p:cNvPr id="7" name="Arrow: Right 6"/>
          <p:cNvSpPr/>
          <p:nvPr/>
        </p:nvSpPr>
        <p:spPr bwMode="auto">
          <a:xfrm rot="10800000">
            <a:off x="6675120" y="393461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Right 7"/>
          <p:cNvSpPr/>
          <p:nvPr/>
        </p:nvSpPr>
        <p:spPr bwMode="auto">
          <a:xfrm rot="10800000">
            <a:off x="6675120" y="4909391"/>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284480" y="202852"/>
            <a:ext cx="3560590" cy="584775"/>
          </a:xfrm>
          <a:prstGeom prst="rect">
            <a:avLst/>
          </a:prstGeom>
        </p:spPr>
        <p:txBody>
          <a:bodyPr wrap="none">
            <a:spAutoFit/>
          </a:bodyPr>
          <a:lstStyle/>
          <a:p>
            <a:r>
              <a:rPr lang="en-US" sz="3200" dirty="0"/>
              <a:t>Upload of base data</a:t>
            </a:r>
          </a:p>
        </p:txBody>
      </p:sp>
      <p:sp>
        <p:nvSpPr>
          <p:cNvPr id="10" name="Rectangle 9"/>
          <p:cNvSpPr/>
          <p:nvPr/>
        </p:nvSpPr>
        <p:spPr>
          <a:xfrm>
            <a:off x="7517977" y="3919671"/>
            <a:ext cx="2826415" cy="276999"/>
          </a:xfrm>
          <a:prstGeom prst="rect">
            <a:avLst/>
          </a:prstGeom>
        </p:spPr>
        <p:txBody>
          <a:bodyPr wrap="none">
            <a:spAutoFit/>
          </a:bodyPr>
          <a:lstStyle/>
          <a:p>
            <a:r>
              <a:rPr lang="en-US" sz="1200" dirty="0"/>
              <a:t>Headers to ensure question separation</a:t>
            </a:r>
          </a:p>
        </p:txBody>
      </p:sp>
      <p:sp>
        <p:nvSpPr>
          <p:cNvPr id="11" name="Rectangle 10"/>
          <p:cNvSpPr/>
          <p:nvPr/>
        </p:nvSpPr>
        <p:spPr>
          <a:xfrm>
            <a:off x="7517977" y="4908350"/>
            <a:ext cx="2826415" cy="276999"/>
          </a:xfrm>
          <a:prstGeom prst="rect">
            <a:avLst/>
          </a:prstGeom>
        </p:spPr>
        <p:txBody>
          <a:bodyPr wrap="none">
            <a:spAutoFit/>
          </a:bodyPr>
          <a:lstStyle/>
          <a:p>
            <a:r>
              <a:rPr lang="en-US" sz="1200" dirty="0"/>
              <a:t>Headers to ensure question separation</a:t>
            </a:r>
          </a:p>
        </p:txBody>
      </p:sp>
    </p:spTree>
    <p:extLst>
      <p:ext uri="{BB962C8B-B14F-4D97-AF65-F5344CB8AC3E}">
        <p14:creationId xmlns:p14="http://schemas.microsoft.com/office/powerpoint/2010/main" val="157107441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3360" y="1080770"/>
            <a:ext cx="11247120" cy="4490720"/>
          </a:xfrm>
          <a:prstGeom prst="rect">
            <a:avLst/>
          </a:prstGeom>
        </p:spPr>
      </p:pic>
      <p:sp>
        <p:nvSpPr>
          <p:cNvPr id="4" name="Arrow: Curved Up 3"/>
          <p:cNvSpPr/>
          <p:nvPr/>
        </p:nvSpPr>
        <p:spPr bwMode="auto">
          <a:xfrm rot="12759038">
            <a:off x="2568411" y="2605900"/>
            <a:ext cx="4826000" cy="711480"/>
          </a:xfrm>
          <a:prstGeom prst="curved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213360" y="156210"/>
            <a:ext cx="4209807" cy="584775"/>
          </a:xfrm>
          <a:prstGeom prst="rect">
            <a:avLst/>
          </a:prstGeom>
        </p:spPr>
        <p:txBody>
          <a:bodyPr wrap="none">
            <a:spAutoFit/>
          </a:bodyPr>
          <a:lstStyle/>
          <a:p>
            <a:r>
              <a:rPr lang="en-US" sz="3200" dirty="0"/>
              <a:t>Upload of the questions</a:t>
            </a:r>
          </a:p>
        </p:txBody>
      </p:sp>
      <p:grpSp>
        <p:nvGrpSpPr>
          <p:cNvPr id="8" name="Group 7"/>
          <p:cNvGrpSpPr/>
          <p:nvPr/>
        </p:nvGrpSpPr>
        <p:grpSpPr>
          <a:xfrm>
            <a:off x="4815840" y="4324350"/>
            <a:ext cx="4067175" cy="2171700"/>
            <a:chOff x="4815840" y="4324350"/>
            <a:chExt cx="4067175" cy="21717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840" y="4324350"/>
              <a:ext cx="4067175" cy="21717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025639" y="5741670"/>
              <a:ext cx="895351" cy="13716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86650" y="5741670"/>
              <a:ext cx="95250" cy="154940"/>
            </a:xfrm>
            <a:prstGeom prst="rect">
              <a:avLst/>
            </a:prstGeom>
          </p:spPr>
        </p:pic>
      </p:grpSp>
    </p:spTree>
    <p:extLst>
      <p:ext uri="{BB962C8B-B14F-4D97-AF65-F5344CB8AC3E}">
        <p14:creationId xmlns:p14="http://schemas.microsoft.com/office/powerpoint/2010/main" val="406718418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005840"/>
            <a:ext cx="11460480" cy="4724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9040" y="3250245"/>
            <a:ext cx="4485437" cy="3547750"/>
          </a:xfrm>
          <a:prstGeom prst="rect">
            <a:avLst/>
          </a:prstGeom>
          <a:ln>
            <a:solidFill>
              <a:schemeClr val="tx1"/>
            </a:solidFill>
          </a:ln>
        </p:spPr>
      </p:pic>
      <p:sp>
        <p:nvSpPr>
          <p:cNvPr id="4" name="Arrow: Right 3"/>
          <p:cNvSpPr/>
          <p:nvPr/>
        </p:nvSpPr>
        <p:spPr bwMode="auto">
          <a:xfrm>
            <a:off x="7142480" y="5115560"/>
            <a:ext cx="833120" cy="579120"/>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065045" y="1574800"/>
            <a:ext cx="274975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3113476" y="2890520"/>
            <a:ext cx="824088"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bwMode="auto">
          <a:xfrm>
            <a:off x="6245860" y="5189220"/>
            <a:ext cx="878840" cy="4216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Rectangle 7"/>
          <p:cNvSpPr/>
          <p:nvPr/>
        </p:nvSpPr>
        <p:spPr bwMode="auto">
          <a:xfrm>
            <a:off x="7610404" y="5982208"/>
            <a:ext cx="1045916" cy="31496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72720" y="202168"/>
            <a:ext cx="7447873" cy="584775"/>
          </a:xfrm>
          <a:prstGeom prst="rect">
            <a:avLst/>
          </a:prstGeom>
        </p:spPr>
        <p:txBody>
          <a:bodyPr wrap="none">
            <a:spAutoFit/>
          </a:bodyPr>
          <a:lstStyle/>
          <a:p>
            <a:r>
              <a:rPr lang="en-US" sz="3200" dirty="0"/>
              <a:t>Defining the right answers to the questions</a:t>
            </a:r>
          </a:p>
        </p:txBody>
      </p:sp>
    </p:spTree>
    <p:extLst>
      <p:ext uri="{BB962C8B-B14F-4D97-AF65-F5344CB8AC3E}">
        <p14:creationId xmlns:p14="http://schemas.microsoft.com/office/powerpoint/2010/main" val="364435630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6400" y="1036320"/>
            <a:ext cx="11389360" cy="3495040"/>
          </a:xfrm>
          <a:prstGeom prst="rect">
            <a:avLst/>
          </a:prstGeom>
          <a:ln>
            <a:solidFill>
              <a:schemeClr val="tx1"/>
            </a:solid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16000" y="4795520"/>
            <a:ext cx="10088880" cy="1940560"/>
          </a:xfrm>
          <a:prstGeom prst="rect">
            <a:avLst/>
          </a:prstGeom>
          <a:ln>
            <a:solidFill>
              <a:schemeClr val="tx1"/>
            </a:solidFill>
          </a:ln>
        </p:spPr>
      </p:pic>
      <p:sp>
        <p:nvSpPr>
          <p:cNvPr id="5" name="Rectangle 4"/>
          <p:cNvSpPr/>
          <p:nvPr/>
        </p:nvSpPr>
        <p:spPr>
          <a:xfrm>
            <a:off x="225524" y="125829"/>
            <a:ext cx="4165051" cy="646331"/>
          </a:xfrm>
          <a:prstGeom prst="rect">
            <a:avLst/>
          </a:prstGeom>
        </p:spPr>
        <p:txBody>
          <a:bodyPr wrap="none">
            <a:spAutoFit/>
          </a:bodyPr>
          <a:lstStyle/>
          <a:p>
            <a:r>
              <a:rPr lang="en-US" sz="3600" dirty="0"/>
              <a:t>Trying out the ranker</a:t>
            </a:r>
          </a:p>
        </p:txBody>
      </p:sp>
    </p:spTree>
    <p:extLst>
      <p:ext uri="{BB962C8B-B14F-4D97-AF65-F5344CB8AC3E}">
        <p14:creationId xmlns:p14="http://schemas.microsoft.com/office/powerpoint/2010/main" val="269798550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314960" y="1271848"/>
            <a:ext cx="10952480" cy="5029200"/>
            <a:chOff x="304800" y="1310640"/>
            <a:chExt cx="10952480" cy="502920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65"/>
            <a:stretch/>
          </p:blipFill>
          <p:spPr>
            <a:xfrm>
              <a:off x="558800" y="1310640"/>
              <a:ext cx="10698480" cy="5029200"/>
            </a:xfrm>
            <a:prstGeom prst="rect">
              <a:avLst/>
            </a:prstGeom>
          </p:spPr>
        </p:pic>
        <p:sp>
          <p:nvSpPr>
            <p:cNvPr id="5" name="Rectangle 4"/>
            <p:cNvSpPr/>
            <p:nvPr/>
          </p:nvSpPr>
          <p:spPr bwMode="auto">
            <a:xfrm>
              <a:off x="304800" y="2454279"/>
              <a:ext cx="1524000" cy="122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bg1"/>
                </a:solidFill>
                <a:effectLst/>
                <a:latin typeface="Arial" charset="0"/>
              </a:endParaRPr>
            </a:p>
          </p:txBody>
        </p:sp>
      </p:grpSp>
      <p:sp>
        <p:nvSpPr>
          <p:cNvPr id="2" name="Rectangle 1"/>
          <p:cNvSpPr/>
          <p:nvPr/>
        </p:nvSpPr>
        <p:spPr>
          <a:xfrm>
            <a:off x="558800" y="6339840"/>
            <a:ext cx="11480800" cy="646331"/>
          </a:xfrm>
          <a:prstGeom prst="rect">
            <a:avLst/>
          </a:prstGeom>
        </p:spPr>
        <p:txBody>
          <a:bodyPr wrap="square">
            <a:spAutoFit/>
          </a:bodyPr>
          <a:lstStyle/>
          <a:p>
            <a:r>
              <a:rPr lang="en-US" dirty="0">
                <a:hlinkClick r:id="rId3"/>
              </a:rPr>
              <a:t>https://watson-api-explorer.mybluemix.net/apis/retrieve-and-rank-v1#!/solr_clusters/select</a:t>
            </a:r>
            <a:endParaRPr lang="en-US" dirty="0"/>
          </a:p>
          <a:p>
            <a:endParaRPr lang="en-US" dirty="0"/>
          </a:p>
        </p:txBody>
      </p:sp>
      <p:sp>
        <p:nvSpPr>
          <p:cNvPr id="4" name="Rectangle 3"/>
          <p:cNvSpPr/>
          <p:nvPr/>
        </p:nvSpPr>
        <p:spPr bwMode="auto">
          <a:xfrm>
            <a:off x="2292884" y="5931593"/>
            <a:ext cx="8009355" cy="36945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82392" y="167505"/>
            <a:ext cx="7469289" cy="646331"/>
          </a:xfrm>
          <a:prstGeom prst="rect">
            <a:avLst/>
          </a:prstGeom>
        </p:spPr>
        <p:txBody>
          <a:bodyPr wrap="none">
            <a:spAutoFit/>
          </a:bodyPr>
          <a:lstStyle/>
          <a:p>
            <a:r>
              <a:rPr lang="en-US" sz="3600" dirty="0"/>
              <a:t>Understanding how to call the rest API</a:t>
            </a:r>
          </a:p>
        </p:txBody>
      </p:sp>
    </p:spTree>
    <p:extLst>
      <p:ext uri="{BB962C8B-B14F-4D97-AF65-F5344CB8AC3E}">
        <p14:creationId xmlns:p14="http://schemas.microsoft.com/office/powerpoint/2010/main" val="21118320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782029" y="3923816"/>
            <a:ext cx="10075023" cy="2465409"/>
          </a:xfrm>
        </p:spPr>
        <p:txBody>
          <a:bodyPr/>
          <a:lstStyle/>
          <a:p>
            <a:pPr marL="0" indent="0" algn="just">
              <a:buNone/>
            </a:pPr>
            <a:r>
              <a:rPr lang="en-US" sz="3600" b="1" dirty="0">
                <a:solidFill>
                  <a:srgbClr val="FFC000"/>
                </a:solidFill>
              </a:rPr>
              <a:t>Staples</a:t>
            </a:r>
          </a:p>
          <a:p>
            <a:pPr marL="0" indent="0" algn="just">
              <a:buNone/>
            </a:pPr>
            <a:r>
              <a:rPr lang="en-US" dirty="0"/>
              <a:t>Constantly re-ordering office supplies for your team is not fun, which is why Staples invented their recognizable red Easy button. Install this button in your office and simply say “Order me more blue pens” and Watson will process your spoken input and get your order under way.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1153" y="1390013"/>
            <a:ext cx="5103384" cy="190456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67424" y="308308"/>
            <a:ext cx="6180881" cy="2986268"/>
          </a:xfrm>
          <a:prstGeom prst="rect">
            <a:avLst/>
          </a:prstGeom>
        </p:spPr>
      </p:pic>
      <p:sp>
        <p:nvSpPr>
          <p:cNvPr id="6" name="Rectangle 5"/>
          <p:cNvSpPr/>
          <p:nvPr/>
        </p:nvSpPr>
        <p:spPr>
          <a:xfrm>
            <a:off x="5567424" y="3353506"/>
            <a:ext cx="5951437" cy="369332"/>
          </a:xfrm>
          <a:prstGeom prst="rect">
            <a:avLst/>
          </a:prstGeom>
        </p:spPr>
        <p:txBody>
          <a:bodyPr wrap="none">
            <a:spAutoFit/>
          </a:bodyPr>
          <a:lstStyle/>
          <a:p>
            <a:r>
              <a:rPr lang="en-US" dirty="0"/>
              <a:t>http://ecc.ibm.com/case-study/us-en/ECCF-WUC12550USEN</a:t>
            </a:r>
          </a:p>
        </p:txBody>
      </p:sp>
    </p:spTree>
    <p:extLst>
      <p:ext uri="{BB962C8B-B14F-4D97-AF65-F5344CB8AC3E}">
        <p14:creationId xmlns:p14="http://schemas.microsoft.com/office/powerpoint/2010/main" val="22907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5120" y="924560"/>
            <a:ext cx="5080000" cy="2438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6800" y="3454400"/>
            <a:ext cx="4003040" cy="3342640"/>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83680" y="4450080"/>
            <a:ext cx="5374640" cy="2346960"/>
          </a:xfrm>
          <a:prstGeom prst="rect">
            <a:avLst/>
          </a:prstGeom>
          <a:ln>
            <a:solidFill>
              <a:schemeClr val="tx1"/>
            </a:solidFill>
          </a:ln>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544059" y="1273008"/>
            <a:ext cx="3657082" cy="2503505"/>
          </a:xfrm>
          <a:prstGeom prst="rect">
            <a:avLst/>
          </a:prstGeom>
        </p:spPr>
      </p:pic>
      <p:sp>
        <p:nvSpPr>
          <p:cNvPr id="7" name="TextBox 6"/>
          <p:cNvSpPr txBox="1"/>
          <p:nvPr/>
        </p:nvSpPr>
        <p:spPr>
          <a:xfrm>
            <a:off x="-50800" y="1945660"/>
            <a:ext cx="385042" cy="523220"/>
          </a:xfrm>
          <a:prstGeom prst="rect">
            <a:avLst/>
          </a:prstGeom>
          <a:noFill/>
        </p:spPr>
        <p:txBody>
          <a:bodyPr wrap="none" rtlCol="0">
            <a:spAutoFit/>
          </a:bodyPr>
          <a:lstStyle/>
          <a:p>
            <a:r>
              <a:rPr lang="en-US" sz="2800" dirty="0"/>
              <a:t>1</a:t>
            </a:r>
          </a:p>
        </p:txBody>
      </p:sp>
      <p:sp>
        <p:nvSpPr>
          <p:cNvPr id="8" name="TextBox 7"/>
          <p:cNvSpPr txBox="1"/>
          <p:nvPr/>
        </p:nvSpPr>
        <p:spPr>
          <a:xfrm>
            <a:off x="1900439" y="5201940"/>
            <a:ext cx="385042" cy="523220"/>
          </a:xfrm>
          <a:prstGeom prst="rect">
            <a:avLst/>
          </a:prstGeom>
          <a:noFill/>
        </p:spPr>
        <p:txBody>
          <a:bodyPr wrap="none" rtlCol="0">
            <a:spAutoFit/>
          </a:bodyPr>
          <a:lstStyle/>
          <a:p>
            <a:r>
              <a:rPr lang="en-US" sz="2800" dirty="0"/>
              <a:t>2</a:t>
            </a:r>
          </a:p>
        </p:txBody>
      </p:sp>
      <p:sp>
        <p:nvSpPr>
          <p:cNvPr id="9" name="TextBox 8"/>
          <p:cNvSpPr txBox="1"/>
          <p:nvPr/>
        </p:nvSpPr>
        <p:spPr>
          <a:xfrm>
            <a:off x="8814146" y="3983910"/>
            <a:ext cx="385042" cy="523220"/>
          </a:xfrm>
          <a:prstGeom prst="rect">
            <a:avLst/>
          </a:prstGeom>
          <a:noFill/>
        </p:spPr>
        <p:txBody>
          <a:bodyPr wrap="none" rtlCol="0">
            <a:spAutoFit/>
          </a:bodyPr>
          <a:lstStyle/>
          <a:p>
            <a:r>
              <a:rPr lang="en-US" sz="2800" dirty="0"/>
              <a:t>3</a:t>
            </a:r>
          </a:p>
        </p:txBody>
      </p:sp>
      <p:sp>
        <p:nvSpPr>
          <p:cNvPr id="10" name="Rectangle 9"/>
          <p:cNvSpPr/>
          <p:nvPr/>
        </p:nvSpPr>
        <p:spPr>
          <a:xfrm>
            <a:off x="260029" y="155113"/>
            <a:ext cx="9528121" cy="523220"/>
          </a:xfrm>
          <a:prstGeom prst="rect">
            <a:avLst/>
          </a:prstGeom>
        </p:spPr>
        <p:txBody>
          <a:bodyPr wrap="none">
            <a:spAutoFit/>
          </a:bodyPr>
          <a:lstStyle/>
          <a:p>
            <a:r>
              <a:rPr lang="en-US" sz="2800" dirty="0"/>
              <a:t>Calling the Retrieve and  rank REST API and creating the output</a:t>
            </a:r>
          </a:p>
        </p:txBody>
      </p:sp>
      <p:sp>
        <p:nvSpPr>
          <p:cNvPr id="11" name="TextBox 10"/>
          <p:cNvSpPr txBox="1"/>
          <p:nvPr/>
        </p:nvSpPr>
        <p:spPr>
          <a:xfrm>
            <a:off x="7083524" y="1422440"/>
            <a:ext cx="385042" cy="400110"/>
          </a:xfrm>
          <a:prstGeom prst="rect">
            <a:avLst/>
          </a:prstGeom>
          <a:noFill/>
        </p:spPr>
        <p:txBody>
          <a:bodyPr wrap="square" rtlCol="0">
            <a:spAutoFit/>
          </a:bodyPr>
          <a:lstStyle/>
          <a:p>
            <a:r>
              <a:rPr lang="en-US" sz="2000" dirty="0"/>
              <a:t>1</a:t>
            </a:r>
          </a:p>
        </p:txBody>
      </p:sp>
      <p:sp>
        <p:nvSpPr>
          <p:cNvPr id="12" name="TextBox 11"/>
          <p:cNvSpPr txBox="1"/>
          <p:nvPr/>
        </p:nvSpPr>
        <p:spPr>
          <a:xfrm>
            <a:off x="7083524" y="2330387"/>
            <a:ext cx="327334" cy="400110"/>
          </a:xfrm>
          <a:prstGeom prst="rect">
            <a:avLst/>
          </a:prstGeom>
          <a:noFill/>
        </p:spPr>
        <p:txBody>
          <a:bodyPr wrap="none" rtlCol="0">
            <a:spAutoFit/>
          </a:bodyPr>
          <a:lstStyle/>
          <a:p>
            <a:r>
              <a:rPr lang="en-US" sz="2000" dirty="0"/>
              <a:t>2</a:t>
            </a:r>
          </a:p>
        </p:txBody>
      </p:sp>
      <p:sp>
        <p:nvSpPr>
          <p:cNvPr id="13" name="TextBox 12"/>
          <p:cNvSpPr txBox="1"/>
          <p:nvPr/>
        </p:nvSpPr>
        <p:spPr>
          <a:xfrm>
            <a:off x="7083524" y="3128620"/>
            <a:ext cx="327334" cy="400110"/>
          </a:xfrm>
          <a:prstGeom prst="rect">
            <a:avLst/>
          </a:prstGeom>
          <a:noFill/>
        </p:spPr>
        <p:txBody>
          <a:bodyPr wrap="square" rtlCol="0">
            <a:spAutoFit/>
          </a:bodyPr>
          <a:lstStyle/>
          <a:p>
            <a:r>
              <a:rPr lang="en-US" sz="2000" dirty="0"/>
              <a:t>3</a:t>
            </a:r>
          </a:p>
        </p:txBody>
      </p:sp>
    </p:spTree>
    <p:extLst>
      <p:ext uri="{BB962C8B-B14F-4D97-AF65-F5344CB8AC3E}">
        <p14:creationId xmlns:p14="http://schemas.microsoft.com/office/powerpoint/2010/main" val="422859869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6560" y="1076959"/>
            <a:ext cx="7995920" cy="2702561"/>
          </a:xfrm>
          <a:prstGeom prst="rect">
            <a:avLst/>
          </a:prstGeom>
          <a:ln>
            <a:solidFill>
              <a:schemeClr val="tx1"/>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67280" y="3952240"/>
            <a:ext cx="8188960" cy="2661920"/>
          </a:xfrm>
          <a:prstGeom prst="rect">
            <a:avLst/>
          </a:prstGeom>
          <a:ln>
            <a:solidFill>
              <a:schemeClr val="tx1"/>
            </a:solidFill>
          </a:ln>
        </p:spPr>
      </p:pic>
      <p:sp>
        <p:nvSpPr>
          <p:cNvPr id="4" name="Rectangle 3"/>
          <p:cNvSpPr/>
          <p:nvPr/>
        </p:nvSpPr>
        <p:spPr>
          <a:xfrm>
            <a:off x="329041" y="113437"/>
            <a:ext cx="5155579" cy="584775"/>
          </a:xfrm>
          <a:prstGeom prst="rect">
            <a:avLst/>
          </a:prstGeom>
        </p:spPr>
        <p:txBody>
          <a:bodyPr wrap="none">
            <a:spAutoFit/>
          </a:bodyPr>
          <a:lstStyle/>
          <a:p>
            <a:r>
              <a:rPr lang="en-US" sz="3200" dirty="0"/>
              <a:t>Receiving a joke in your email</a:t>
            </a:r>
          </a:p>
        </p:txBody>
      </p:sp>
    </p:spTree>
    <p:extLst>
      <p:ext uri="{BB962C8B-B14F-4D97-AF65-F5344CB8AC3E}">
        <p14:creationId xmlns:p14="http://schemas.microsoft.com/office/powerpoint/2010/main" val="31394893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74357"/>
            <a:ext cx="11586257" cy="2819400"/>
          </a:xfrm>
        </p:spPr>
        <p:txBody>
          <a:bodyPr>
            <a:noAutofit/>
          </a:bodyPr>
          <a:lstStyle/>
          <a:p>
            <a:pPr algn="ctr"/>
            <a:r>
              <a:rPr lang="en-US" sz="8000" dirty="0"/>
              <a:t>Are you </a:t>
            </a:r>
            <a:br>
              <a:rPr lang="en-US" sz="8000" dirty="0"/>
            </a:br>
            <a:r>
              <a:rPr lang="en-US" sz="8000" dirty="0"/>
              <a:t>a dog </a:t>
            </a:r>
            <a:br>
              <a:rPr lang="en-US" sz="8000" dirty="0"/>
            </a:br>
            <a:r>
              <a:rPr lang="en-US" sz="8000" dirty="0"/>
              <a:t>or </a:t>
            </a:r>
            <a:br>
              <a:rPr lang="en-US" sz="8000" dirty="0"/>
            </a:br>
            <a:r>
              <a:rPr lang="en-US" sz="8000" dirty="0"/>
              <a:t>a cat </a:t>
            </a:r>
            <a:br>
              <a:rPr lang="en-US" sz="8000" dirty="0"/>
            </a:br>
            <a:r>
              <a:rPr lang="en-US" sz="8000" dirty="0"/>
              <a:t>person?</a:t>
            </a:r>
          </a:p>
        </p:txBody>
      </p:sp>
    </p:spTree>
    <p:extLst>
      <p:ext uri="{BB962C8B-B14F-4D97-AF65-F5344CB8AC3E}">
        <p14:creationId xmlns:p14="http://schemas.microsoft.com/office/powerpoint/2010/main" val="86399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3040" y="695008"/>
            <a:ext cx="11812590" cy="599027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29760" y="2397760"/>
            <a:ext cx="6936544" cy="342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Connector 7"/>
          <p:cNvCxnSpPr/>
          <p:nvPr/>
        </p:nvCxnSpPr>
        <p:spPr bwMode="auto">
          <a:xfrm flipH="1">
            <a:off x="518160" y="2397760"/>
            <a:ext cx="3911600" cy="261112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Straight Connector 8"/>
          <p:cNvCxnSpPr/>
          <p:nvPr/>
        </p:nvCxnSpPr>
        <p:spPr bwMode="auto">
          <a:xfrm flipH="1">
            <a:off x="4175760" y="5821679"/>
            <a:ext cx="7190544" cy="721361"/>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8053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
          <a:stretch/>
        </p:blipFill>
        <p:spPr>
          <a:xfrm>
            <a:off x="178615" y="474563"/>
            <a:ext cx="11753282" cy="5871472"/>
          </a:xfrm>
          <a:prstGeom prst="rect">
            <a:avLst/>
          </a:prstGeom>
        </p:spPr>
      </p:pic>
    </p:spTree>
    <p:extLst>
      <p:ext uri="{BB962C8B-B14F-4D97-AF65-F5344CB8AC3E}">
        <p14:creationId xmlns:p14="http://schemas.microsoft.com/office/powerpoint/2010/main" val="53512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615" y="2233569"/>
            <a:ext cx="4976450" cy="3935182"/>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52981" y="2240675"/>
            <a:ext cx="5399719" cy="3927067"/>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06304" y="598007"/>
            <a:ext cx="7820592" cy="1049346"/>
          </a:xfrm>
          <a:prstGeom prst="rect">
            <a:avLst/>
          </a:prstGeom>
        </p:spPr>
      </p:pic>
      <p:sp>
        <p:nvSpPr>
          <p:cNvPr id="7" name="Arrow: Down 6"/>
          <p:cNvSpPr/>
          <p:nvPr/>
        </p:nvSpPr>
        <p:spPr bwMode="auto">
          <a:xfrm>
            <a:off x="269748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Down 7"/>
          <p:cNvSpPr/>
          <p:nvPr/>
        </p:nvSpPr>
        <p:spPr bwMode="auto">
          <a:xfrm>
            <a:off x="819404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2088349" y="6205974"/>
            <a:ext cx="1898981" cy="369332"/>
          </a:xfrm>
          <a:prstGeom prst="rect">
            <a:avLst/>
          </a:prstGeom>
          <a:noFill/>
        </p:spPr>
        <p:txBody>
          <a:bodyPr wrap="none" rtlCol="0">
            <a:spAutoFit/>
          </a:bodyPr>
          <a:lstStyle/>
          <a:p>
            <a:r>
              <a:rPr lang="en-US" dirty="0"/>
              <a:t>Retrieve Tweets </a:t>
            </a:r>
          </a:p>
        </p:txBody>
      </p:sp>
      <p:sp>
        <p:nvSpPr>
          <p:cNvPr id="9" name="TextBox 8"/>
          <p:cNvSpPr txBox="1"/>
          <p:nvPr/>
        </p:nvSpPr>
        <p:spPr>
          <a:xfrm>
            <a:off x="7495664" y="6167742"/>
            <a:ext cx="2758191" cy="369332"/>
          </a:xfrm>
          <a:prstGeom prst="rect">
            <a:avLst/>
          </a:prstGeom>
          <a:noFill/>
        </p:spPr>
        <p:txBody>
          <a:bodyPr wrap="none" rtlCol="0">
            <a:spAutoFit/>
          </a:bodyPr>
          <a:lstStyle/>
          <a:p>
            <a:r>
              <a:rPr lang="en-US" dirty="0"/>
              <a:t>Store Tweets in </a:t>
            </a:r>
            <a:r>
              <a:rPr lang="en-US" dirty="0" err="1"/>
              <a:t>Cloudant</a:t>
            </a:r>
            <a:endParaRPr lang="en-US" dirty="0"/>
          </a:p>
        </p:txBody>
      </p:sp>
    </p:spTree>
    <p:extLst>
      <p:ext uri="{BB962C8B-B14F-4D97-AF65-F5344CB8AC3E}">
        <p14:creationId xmlns:p14="http://schemas.microsoft.com/office/powerpoint/2010/main" val="36102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365033"/>
            <a:ext cx="9268691" cy="3560618"/>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59340" y="4426628"/>
            <a:ext cx="3573530" cy="22446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67231" y="4232404"/>
            <a:ext cx="3573530" cy="22446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4831" y="4080004"/>
            <a:ext cx="3573530" cy="224462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62431" y="3927604"/>
            <a:ext cx="3573530" cy="224462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564" y="3720751"/>
            <a:ext cx="5415375" cy="3025261"/>
          </a:xfrm>
          <a:prstGeom prst="rect">
            <a:avLst/>
          </a:prstGeom>
        </p:spPr>
      </p:pic>
      <p:sp>
        <p:nvSpPr>
          <p:cNvPr id="9" name="Arrow: Bent-Up 8"/>
          <p:cNvSpPr/>
          <p:nvPr/>
        </p:nvSpPr>
        <p:spPr bwMode="auto">
          <a:xfrm rot="5400000">
            <a:off x="1935240" y="3719682"/>
            <a:ext cx="712396" cy="415843"/>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Arrow: Right 10"/>
          <p:cNvSpPr/>
          <p:nvPr/>
        </p:nvSpPr>
        <p:spPr bwMode="auto">
          <a:xfrm>
            <a:off x="5913120" y="4870552"/>
            <a:ext cx="792480" cy="67056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140889" y="179085"/>
            <a:ext cx="5147884" cy="646331"/>
          </a:xfrm>
          <a:prstGeom prst="rect">
            <a:avLst/>
          </a:prstGeom>
          <a:noFill/>
        </p:spPr>
        <p:txBody>
          <a:bodyPr wrap="none" rtlCol="0">
            <a:spAutoFit/>
          </a:bodyPr>
          <a:lstStyle/>
          <a:p>
            <a:r>
              <a:rPr lang="en-US" sz="3600" dirty="0"/>
              <a:t>Web interface of </a:t>
            </a:r>
            <a:r>
              <a:rPr lang="en-US" sz="3600" dirty="0" err="1"/>
              <a:t>Cloudant</a:t>
            </a:r>
            <a:endParaRPr lang="en-US" sz="3600" dirty="0"/>
          </a:p>
        </p:txBody>
      </p:sp>
    </p:spTree>
    <p:extLst>
      <p:ext uri="{BB962C8B-B14F-4D97-AF65-F5344CB8AC3E}">
        <p14:creationId xmlns:p14="http://schemas.microsoft.com/office/powerpoint/2010/main" val="177066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3" name="Group 2"/>
          <p:cNvGrpSpPr/>
          <p:nvPr/>
        </p:nvGrpSpPr>
        <p:grpSpPr>
          <a:xfrm>
            <a:off x="4908195" y="603849"/>
            <a:ext cx="7051230" cy="3815936"/>
            <a:chOff x="4866612" y="999490"/>
            <a:chExt cx="6162575" cy="333502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866612" y="999490"/>
              <a:ext cx="6162575" cy="3335020"/>
            </a:xfrm>
            <a:prstGeom prst="rect">
              <a:avLst/>
            </a:prstGeom>
          </p:spPr>
        </p:pic>
        <p:sp>
          <p:nvSpPr>
            <p:cNvPr id="6" name="Arrow: Right 5"/>
            <p:cNvSpPr/>
            <p:nvPr/>
          </p:nvSpPr>
          <p:spPr bwMode="auto">
            <a:xfrm rot="10800000">
              <a:off x="9489440" y="321055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3668" y="4125429"/>
            <a:ext cx="5167772" cy="2650919"/>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23211" y="835212"/>
            <a:ext cx="2918061" cy="2703701"/>
          </a:xfrm>
          <a:prstGeom prst="rect">
            <a:avLst/>
          </a:prstGeom>
        </p:spPr>
      </p:pic>
      <p:sp>
        <p:nvSpPr>
          <p:cNvPr id="9" name="Rectangle 8"/>
          <p:cNvSpPr/>
          <p:nvPr/>
        </p:nvSpPr>
        <p:spPr bwMode="auto">
          <a:xfrm>
            <a:off x="1193135" y="1552180"/>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383668" y="195209"/>
            <a:ext cx="5005666" cy="523220"/>
          </a:xfrm>
          <a:prstGeom prst="rect">
            <a:avLst/>
          </a:prstGeom>
          <a:noFill/>
        </p:spPr>
        <p:txBody>
          <a:bodyPr wrap="none" rtlCol="0">
            <a:spAutoFit/>
          </a:bodyPr>
          <a:lstStyle/>
          <a:p>
            <a:r>
              <a:rPr lang="en-US" sz="2800" dirty="0"/>
              <a:t>Extract an image from the Tweet</a:t>
            </a:r>
          </a:p>
        </p:txBody>
      </p:sp>
    </p:spTree>
    <p:extLst>
      <p:ext uri="{BB962C8B-B14F-4D97-AF65-F5344CB8AC3E}">
        <p14:creationId xmlns:p14="http://schemas.microsoft.com/office/powerpoint/2010/main" val="362242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9179" y="1593378"/>
            <a:ext cx="2918061" cy="270370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75584" y="782522"/>
            <a:ext cx="6993812" cy="5769895"/>
          </a:xfrm>
          <a:prstGeom prst="rect">
            <a:avLst/>
          </a:prstGeom>
          <a:ln>
            <a:solidFill>
              <a:schemeClr val="tx1"/>
            </a:solidFill>
          </a:ln>
        </p:spPr>
      </p:pic>
      <p:sp>
        <p:nvSpPr>
          <p:cNvPr id="7" name="Rectangle 6"/>
          <p:cNvSpPr/>
          <p:nvPr/>
        </p:nvSpPr>
        <p:spPr bwMode="auto">
          <a:xfrm>
            <a:off x="1055529" y="3712426"/>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TextBox 7"/>
          <p:cNvSpPr txBox="1"/>
          <p:nvPr/>
        </p:nvSpPr>
        <p:spPr>
          <a:xfrm>
            <a:off x="315074" y="111482"/>
            <a:ext cx="9781011" cy="584775"/>
          </a:xfrm>
          <a:prstGeom prst="rect">
            <a:avLst/>
          </a:prstGeom>
          <a:noFill/>
        </p:spPr>
        <p:txBody>
          <a:bodyPr wrap="none" rtlCol="0">
            <a:spAutoFit/>
          </a:bodyPr>
          <a:lstStyle/>
          <a:p>
            <a:r>
              <a:rPr lang="en-US" sz="3200" dirty="0"/>
              <a:t>Use Alchemy Visual API to figure out what’s on the image</a:t>
            </a:r>
          </a:p>
        </p:txBody>
      </p:sp>
    </p:spTree>
    <p:extLst>
      <p:ext uri="{BB962C8B-B14F-4D97-AF65-F5344CB8AC3E}">
        <p14:creationId xmlns:p14="http://schemas.microsoft.com/office/powerpoint/2010/main" val="211611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2252" y="2585720"/>
            <a:ext cx="6183681" cy="3946246"/>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63880" y="614680"/>
            <a:ext cx="4760082" cy="2434133"/>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252" y="1076960"/>
            <a:ext cx="5467209" cy="1325880"/>
          </a:xfrm>
          <a:prstGeom prst="rect">
            <a:avLst/>
          </a:prstGeom>
        </p:spPr>
      </p:pic>
      <p:sp>
        <p:nvSpPr>
          <p:cNvPr id="7" name="Speech Bubble: Rectangle 6"/>
          <p:cNvSpPr/>
          <p:nvPr/>
        </p:nvSpPr>
        <p:spPr bwMode="auto">
          <a:xfrm>
            <a:off x="5485217" y="706120"/>
            <a:ext cx="1198880" cy="314960"/>
          </a:xfrm>
          <a:prstGeom prst="wedgeRectCallout">
            <a:avLst>
              <a:gd name="adj1" fmla="val -68291"/>
              <a:gd name="adj2" fmla="val 162500"/>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Debug output</a:t>
            </a:r>
          </a:p>
        </p:txBody>
      </p:sp>
      <p:sp>
        <p:nvSpPr>
          <p:cNvPr id="8" name="Arrow: Down 7"/>
          <p:cNvSpPr/>
          <p:nvPr/>
        </p:nvSpPr>
        <p:spPr bwMode="auto">
          <a:xfrm>
            <a:off x="1171733" y="191516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Arrow: Down 8"/>
          <p:cNvSpPr/>
          <p:nvPr/>
        </p:nvSpPr>
        <p:spPr bwMode="auto">
          <a:xfrm rot="16200000">
            <a:off x="5960197" y="1501280"/>
            <a:ext cx="492760" cy="746479"/>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12" name="Group 11"/>
          <p:cNvGrpSpPr/>
          <p:nvPr/>
        </p:nvGrpSpPr>
        <p:grpSpPr>
          <a:xfrm>
            <a:off x="7927867" y="3339617"/>
            <a:ext cx="2941884" cy="3261360"/>
            <a:chOff x="7945120" y="3270606"/>
            <a:chExt cx="2941884" cy="3261360"/>
          </a:xfrm>
        </p:grpSpPr>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45120" y="3494126"/>
              <a:ext cx="2941884" cy="3037840"/>
            </a:xfrm>
            <a:prstGeom prst="rect">
              <a:avLst/>
            </a:prstGeom>
            <a:ln>
              <a:solidFill>
                <a:schemeClr val="tx1"/>
              </a:solidFill>
            </a:ln>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945120" y="3270606"/>
              <a:ext cx="2941884" cy="223520"/>
            </a:xfrm>
            <a:prstGeom prst="rect">
              <a:avLst/>
            </a:prstGeom>
            <a:ln>
              <a:solidFill>
                <a:schemeClr val="tx1"/>
              </a:solidFill>
            </a:ln>
          </p:spPr>
        </p:pic>
      </p:grpSp>
      <p:sp>
        <p:nvSpPr>
          <p:cNvPr id="13" name="TextBox 12"/>
          <p:cNvSpPr txBox="1"/>
          <p:nvPr/>
        </p:nvSpPr>
        <p:spPr>
          <a:xfrm>
            <a:off x="252252" y="-31651"/>
            <a:ext cx="6593472" cy="646331"/>
          </a:xfrm>
          <a:prstGeom prst="rect">
            <a:avLst/>
          </a:prstGeom>
          <a:noFill/>
        </p:spPr>
        <p:txBody>
          <a:bodyPr wrap="none" rtlCol="0">
            <a:spAutoFit/>
          </a:bodyPr>
          <a:lstStyle/>
          <a:p>
            <a:r>
              <a:rPr lang="en-US" sz="3600" dirty="0"/>
              <a:t>Store the classification in </a:t>
            </a:r>
            <a:r>
              <a:rPr lang="en-US" sz="3600" dirty="0" err="1"/>
              <a:t>DashDB</a:t>
            </a:r>
            <a:endParaRPr lang="en-US" sz="3600" dirty="0"/>
          </a:p>
        </p:txBody>
      </p:sp>
    </p:spTree>
    <p:extLst>
      <p:ext uri="{BB962C8B-B14F-4D97-AF65-F5344CB8AC3E}">
        <p14:creationId xmlns:p14="http://schemas.microsoft.com/office/powerpoint/2010/main" val="18175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15-MSMS-BlueTemplat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15530</TotalTime>
  <Words>9230</Words>
  <Application>Microsoft Office PowerPoint</Application>
  <PresentationFormat>Widescreen</PresentationFormat>
  <Paragraphs>1744</Paragraphs>
  <Slides>174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174</vt:i4>
      </vt:variant>
    </vt:vector>
  </HeadingPairs>
  <TitlesOfParts>
    <vt:vector size="184" baseType="lpstr">
      <vt:lpstr>MS PGothic</vt:lpstr>
      <vt:lpstr>Arial</vt:lpstr>
      <vt:lpstr>Calibri</vt:lpstr>
      <vt:lpstr>Chiller</vt:lpstr>
      <vt:lpstr>Corbel</vt:lpstr>
      <vt:lpstr>Helvetica Neue Bold Condensed</vt:lpstr>
      <vt:lpstr>HelvNeue Light for IBM</vt:lpstr>
      <vt:lpstr>HelvNeue Medium for IBM</vt:lpstr>
      <vt:lpstr>Wingdings</vt:lpstr>
      <vt:lpstr>2015-MSMS-BlueTemplate</vt:lpstr>
      <vt:lpstr>On re-using this presentation</vt:lpstr>
      <vt:lpstr>The key to  Cognitive Business  is putting  data to work</vt:lpstr>
      <vt:lpstr>PowerPoint Presentation</vt:lpstr>
      <vt:lpstr>The cognitive technology of IBM is called Watson</vt:lpstr>
      <vt:lpstr>10 ways  you may have already used IBM Watson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 is in use cross-industry and cross usecase</vt:lpstr>
      <vt:lpstr>SEPARATING  FACT  FROM  FICTON</vt:lpstr>
      <vt:lpstr>Myth: Provide &lt;any&gt; data to Watson and within minutes Watson can answer any question about the data </vt:lpstr>
      <vt:lpstr>Myth: Watson ‘undestands’ and ‘reasons’ </vt:lpstr>
      <vt:lpstr>Myth: Watson &lt;by itself&gt; can hold full conversations</vt:lpstr>
      <vt:lpstr>Myth: You can only use Watson on unstructured data</vt:lpstr>
      <vt:lpstr>Myth: Watson is only about conversation</vt:lpstr>
      <vt:lpstr>So,… Watson is not creative Watson is all pre-programmed Watson is …</vt:lpstr>
      <vt:lpstr>PowerPoint Presentation</vt:lpstr>
      <vt:lpstr>PowerPoint Presentation</vt:lpstr>
      <vt:lpstr>PowerPoint Presentation</vt:lpstr>
      <vt:lpstr>Understanding Watson in terms of its components</vt:lpstr>
      <vt:lpstr>The Watson Data Platform making data simple and accessible to all</vt:lpstr>
      <vt:lpstr>PowerPoint Presentation</vt:lpstr>
      <vt:lpstr>What is an API or web service?</vt:lpstr>
      <vt:lpstr>Return the 5 most recent articles that mention a company acquiring another company the article title. </vt:lpstr>
      <vt:lpstr>This API-centric, as-a-Service delivery is disrupting the consumption of business services as Cloud disrupted the IT consumption model</vt:lpstr>
      <vt:lpstr>So, now I need to hire API programmers? Teach them data science?</vt:lpstr>
      <vt:lpstr>IBM enables collaboration between vertical skillsets</vt:lpstr>
      <vt:lpstr>Process  view</vt:lpstr>
      <vt:lpstr>Role view</vt:lpstr>
      <vt:lpstr>Product view</vt:lpstr>
      <vt:lpstr>The distance  between your  goals and reality  is called  action   </vt:lpstr>
      <vt:lpstr>EXAMPLES OF COGNITIVE APPLICATIONS WITH A PEEK UNDER THE HOOD </vt:lpstr>
      <vt:lpstr>Engagement Survey Sentiment Analysis</vt:lpstr>
      <vt:lpstr>Solution overview</vt:lpstr>
      <vt:lpstr>PowerPoint Presentation</vt:lpstr>
      <vt:lpstr>PowerPoint Presentation</vt:lpstr>
      <vt:lpstr>Facebook Engagement Insights</vt:lpstr>
      <vt:lpstr>PowerPoint Presentation</vt:lpstr>
      <vt:lpstr>PowerPoint Presentation</vt:lpstr>
      <vt:lpstr>PowerPoint Presentation</vt:lpstr>
      <vt:lpstr>PowerPoint Presentation</vt:lpstr>
      <vt:lpstr>PowerPoint Presentation</vt:lpstr>
      <vt:lpstr>PowerPoint Presentation</vt:lpstr>
      <vt:lpstr>Cognitive Engagement and Attrition Reporting (CEAR)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ONE STEP DEEPER</vt:lpstr>
      <vt:lpstr>COMPONENTS</vt:lpstr>
      <vt:lpstr>Bluemix</vt:lpstr>
      <vt:lpstr>Node-RED</vt:lpstr>
      <vt:lpstr>Storage </vt:lpstr>
      <vt:lpstr>Cognitive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IBM component used in this demo</vt:lpstr>
      <vt:lpstr>Tell me a joke about IBM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you  a dog  or  a cat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slack 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tooling @IBM</vt:lpstr>
      <vt:lpstr>PowerPoint Presentation</vt:lpstr>
      <vt:lpstr>What is DSX?</vt:lpstr>
      <vt:lpstr>Cloud based = a website that works the moment you log in. Cloud based = no install  Cloud based = scale up – pay more ; scale down – pay less </vt:lpstr>
      <vt:lpstr>PowerPoint Presentation</vt:lpstr>
      <vt:lpstr>Learn</vt:lpstr>
      <vt:lpstr>Create: Jupyter notebook</vt:lpstr>
      <vt:lpstr>PowerPoint Presentation</vt:lpstr>
      <vt:lpstr>Create: R Studio</vt:lpstr>
      <vt:lpstr>Create: Canvas</vt:lpstr>
      <vt:lpstr>Clarification</vt:lpstr>
      <vt:lpstr>Spark</vt:lpstr>
      <vt:lpstr>Spark – Scala - Python – R</vt:lpstr>
      <vt:lpstr>Collaborate</vt:lpstr>
      <vt:lpstr>Collaborate</vt:lpstr>
      <vt:lpstr>Collaborate: Github forking</vt:lpstr>
      <vt:lpstr>Execution control</vt:lpstr>
      <vt:lpstr>Scaling app &amp; storage</vt:lpstr>
      <vt:lpstr>Scaling</vt:lpstr>
      <vt:lpstr>New offerings: DSX local – DSX desktop</vt:lpstr>
      <vt:lpstr>Product view</vt:lpstr>
      <vt:lpstr>IBM Data Hub</vt:lpstr>
      <vt:lpstr>Data Hub is one step away from DSX</vt:lpstr>
      <vt:lpstr>Manage data with Data Hub</vt:lpstr>
      <vt:lpstr>What you can do with Data Hub</vt:lpstr>
      <vt:lpstr>What you can do with Data Hub</vt:lpstr>
      <vt:lpstr>Connected to wide range of data storage options</vt:lpstr>
      <vt:lpstr>PowerPoint Presentation</vt:lpstr>
      <vt:lpstr>Catalogs (aka data lake)</vt:lpstr>
      <vt:lpstr>Catalog screenshots</vt:lpstr>
      <vt:lpstr>Education material</vt:lpstr>
      <vt:lpstr>PowerPoint Presentation</vt:lpstr>
      <vt:lpstr>PowerPoint Presentation</vt:lpstr>
      <vt:lpstr>The distance  between your  goals and reality  is called  action   </vt:lpstr>
      <vt:lpstr>A view on Bluemix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Masterclass: Innovation in Analytics</dc:title>
  <dc:creator>Olav Laudy</dc:creator>
  <cp:lastModifiedBy>Olav Laudy</cp:lastModifiedBy>
  <cp:revision>257</cp:revision>
  <dcterms:created xsi:type="dcterms:W3CDTF">2016-07-04T03:48:55Z</dcterms:created>
  <dcterms:modified xsi:type="dcterms:W3CDTF">2017-04-02T15:15:37Z</dcterms:modified>
</cp:coreProperties>
</file>